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8" r:id="rId2"/>
    <p:sldId id="262" r:id="rId3"/>
    <p:sldId id="263" r:id="rId4"/>
    <p:sldId id="271" r:id="rId5"/>
    <p:sldId id="272" r:id="rId6"/>
    <p:sldId id="332" r:id="rId7"/>
    <p:sldId id="286" r:id="rId8"/>
    <p:sldId id="333" r:id="rId9"/>
    <p:sldId id="328" r:id="rId10"/>
    <p:sldId id="287" r:id="rId11"/>
    <p:sldId id="281" r:id="rId12"/>
    <p:sldId id="288" r:id="rId13"/>
    <p:sldId id="289" r:id="rId14"/>
    <p:sldId id="331" r:id="rId15"/>
    <p:sldId id="284" r:id="rId16"/>
    <p:sldId id="309" r:id="rId17"/>
    <p:sldId id="334" r:id="rId18"/>
    <p:sldId id="270" r:id="rId19"/>
    <p:sldId id="290" r:id="rId20"/>
    <p:sldId id="314" r:id="rId21"/>
    <p:sldId id="313" r:id="rId22"/>
    <p:sldId id="324" r:id="rId23"/>
    <p:sldId id="305" r:id="rId24"/>
    <p:sldId id="326" r:id="rId25"/>
    <p:sldId id="299" r:id="rId26"/>
    <p:sldId id="306" r:id="rId27"/>
    <p:sldId id="330" r:id="rId28"/>
    <p:sldId id="304" r:id="rId29"/>
    <p:sldId id="307" r:id="rId30"/>
    <p:sldId id="298" r:id="rId31"/>
    <p:sldId id="302" r:id="rId32"/>
    <p:sldId id="294" r:id="rId33"/>
    <p:sldId id="311" r:id="rId34"/>
    <p:sldId id="318" r:id="rId35"/>
    <p:sldId id="315" r:id="rId36"/>
    <p:sldId id="293" r:id="rId37"/>
    <p:sldId id="319" r:id="rId38"/>
    <p:sldId id="296" r:id="rId39"/>
    <p:sldId id="276" r:id="rId40"/>
    <p:sldId id="295" r:id="rId41"/>
    <p:sldId id="292" r:id="rId42"/>
    <p:sldId id="291" r:id="rId43"/>
    <p:sldId id="336" r:id="rId44"/>
    <p:sldId id="338" r:id="rId45"/>
    <p:sldId id="335" r:id="rId46"/>
    <p:sldId id="34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5441" autoAdjust="0"/>
    <p:restoredTop sz="94662" autoAdjust="0"/>
  </p:normalViewPr>
  <p:slideViewPr>
    <p:cSldViewPr>
      <p:cViewPr>
        <p:scale>
          <a:sx n="70" d="100"/>
          <a:sy n="70" d="100"/>
        </p:scale>
        <p:origin x="-17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82B63-C4EA-4742-9270-C16E748FEAC4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9D07C-7485-43A0-9946-6EECAECD8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1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D07C-7485-43A0-9946-6EECAECD80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767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D07C-7485-43A0-9946-6EECAECD80C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43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5CBF243-02F0-4FC0-8069-8EE3E33C5DC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3F01F78-FE27-43D1-B039-1AEEA064F0E3}" type="datetimeFigureOut">
              <a:rPr lang="en-GB" smtClean="0"/>
              <a:t>26/06/2020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ultur Jaringan Tumbuhan - Generasi Biolog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Kultur Jaringan Tumbuhan - Generasi Biolog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0377" y="1888379"/>
            <a:ext cx="6199855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Arial Black" pitchFamily="34" charset="0"/>
              </a:rPr>
              <a:t>TEKNIK KULTUR JARINGAN 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  <a:latin typeface="Arial Black" pitchFamily="34" charset="0"/>
              </a:rPr>
              <a:t>UNTUK PERBANYAKAN TANAMAN</a:t>
            </a:r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1403647" y="3023204"/>
            <a:ext cx="6553141" cy="864096"/>
          </a:xfrm>
          <a:prstGeom prst="rect">
            <a:avLst/>
          </a:prstGeom>
          <a:solidFill>
            <a:srgbClr val="92D05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tx1"/>
                </a:solidFill>
              </a:rPr>
              <a:t>Dr.</a:t>
            </a:r>
            <a:r>
              <a:rPr lang="en-GB" sz="2400" b="1" dirty="0" smtClean="0">
                <a:solidFill>
                  <a:schemeClr val="tx1"/>
                </a:solidFill>
              </a:rPr>
              <a:t> Ir. </a:t>
            </a:r>
            <a:r>
              <a:rPr lang="en-GB" sz="2400" b="1" dirty="0" err="1" smtClean="0">
                <a:solidFill>
                  <a:schemeClr val="tx1"/>
                </a:solidFill>
              </a:rPr>
              <a:t>Hj</a:t>
            </a:r>
            <a:r>
              <a:rPr lang="en-GB" sz="2400" b="1" dirty="0" smtClean="0">
                <a:solidFill>
                  <a:schemeClr val="tx1"/>
                </a:solidFill>
              </a:rPr>
              <a:t>. </a:t>
            </a:r>
            <a:r>
              <a:rPr lang="en-GB" sz="2400" b="1" dirty="0" err="1" smtClean="0">
                <a:solidFill>
                  <a:schemeClr val="tx1"/>
                </a:solidFill>
              </a:rPr>
              <a:t>Ellok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Dwi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Sulichantini</a:t>
            </a:r>
            <a:r>
              <a:rPr lang="en-GB" sz="2400" b="1" dirty="0" smtClean="0">
                <a:solidFill>
                  <a:schemeClr val="tx1"/>
                </a:solidFill>
              </a:rPr>
              <a:t>, </a:t>
            </a:r>
            <a:r>
              <a:rPr lang="en-GB" sz="2400" b="1" dirty="0" err="1" smtClean="0">
                <a:solidFill>
                  <a:schemeClr val="tx1"/>
                </a:solidFill>
              </a:rPr>
              <a:t>M.Si</a:t>
            </a:r>
            <a:endParaRPr lang="en-GB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2400" b="1" dirty="0" err="1" smtClean="0">
                <a:solidFill>
                  <a:schemeClr val="tx1"/>
                </a:solidFill>
              </a:rPr>
              <a:t>Jurusan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Agroekoteknologi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Faperta</a:t>
            </a:r>
            <a:r>
              <a:rPr lang="en-GB" sz="2400" b="1" dirty="0" smtClean="0">
                <a:solidFill>
                  <a:schemeClr val="tx1"/>
                </a:solidFill>
              </a:rPr>
              <a:t>  </a:t>
            </a:r>
            <a:r>
              <a:rPr lang="en-GB" sz="2400" b="1" dirty="0" err="1" smtClean="0">
                <a:solidFill>
                  <a:schemeClr val="tx1"/>
                </a:solidFill>
              </a:rPr>
              <a:t>Unmul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376" y="4149080"/>
            <a:ext cx="6199856" cy="9361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latin typeface="Bahnschrift SemiBold" pitchFamily="34" charset="0"/>
              </a:rPr>
              <a:t>Webinar Tribute to  Prof. </a:t>
            </a:r>
            <a:r>
              <a:rPr lang="en-GB" sz="2000" b="1" dirty="0" err="1" smtClean="0">
                <a:solidFill>
                  <a:schemeClr val="tx1"/>
                </a:solidFill>
                <a:latin typeface="Bahnschrift SemiBold" pitchFamily="34" charset="0"/>
              </a:rPr>
              <a:t>Dr.</a:t>
            </a:r>
            <a:r>
              <a:rPr lang="en-GB" sz="2000" b="1" dirty="0" smtClean="0">
                <a:solidFill>
                  <a:schemeClr val="tx1"/>
                </a:solidFill>
                <a:latin typeface="Bahnschrift SemiBold" pitchFamily="34" charset="0"/>
              </a:rPr>
              <a:t> Ir. </a:t>
            </a:r>
            <a:r>
              <a:rPr lang="en-GB" sz="2000" b="1" dirty="0" err="1" smtClean="0">
                <a:solidFill>
                  <a:schemeClr val="tx1"/>
                </a:solidFill>
                <a:latin typeface="Bahnschrift SemiBold" pitchFamily="34" charset="0"/>
              </a:rPr>
              <a:t>Ratna</a:t>
            </a:r>
            <a:r>
              <a:rPr lang="en-GB" sz="2000" b="1" dirty="0" smtClean="0">
                <a:solidFill>
                  <a:schemeClr val="tx1"/>
                </a:solidFill>
                <a:latin typeface="Bahnschrift SemiBold" pitchFamily="34" charset="0"/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latin typeface="Bahnschrift SemiBold" pitchFamily="34" charset="0"/>
              </a:rPr>
              <a:t>Nirmala</a:t>
            </a:r>
            <a:r>
              <a:rPr lang="en-GB" sz="2000" b="1" dirty="0" smtClean="0">
                <a:solidFill>
                  <a:schemeClr val="tx1"/>
                </a:solidFill>
                <a:latin typeface="Bahnschrift SemiBold" pitchFamily="34" charset="0"/>
              </a:rPr>
              <a:t>, M.S.</a:t>
            </a:r>
          </a:p>
          <a:p>
            <a:pPr algn="ctr"/>
            <a:r>
              <a:rPr lang="en-GB" sz="2000" b="1" dirty="0" err="1" smtClean="0">
                <a:solidFill>
                  <a:schemeClr val="tx1"/>
                </a:solidFill>
                <a:latin typeface="Bahnschrift SemiBold" pitchFamily="34" charset="0"/>
              </a:rPr>
              <a:t>Samarinda</a:t>
            </a:r>
            <a:r>
              <a:rPr lang="en-GB" sz="2000" b="1" dirty="0" smtClean="0">
                <a:solidFill>
                  <a:schemeClr val="tx1"/>
                </a:solidFill>
                <a:latin typeface="Bahnschrift SemiBold" pitchFamily="34" charset="0"/>
              </a:rPr>
              <a:t>, 26 </a:t>
            </a:r>
            <a:r>
              <a:rPr lang="en-GB" sz="2000" b="1" dirty="0" err="1" smtClean="0">
                <a:solidFill>
                  <a:schemeClr val="tx1"/>
                </a:solidFill>
                <a:latin typeface="Bahnschrift SemiBold" pitchFamily="34" charset="0"/>
              </a:rPr>
              <a:t>Juni</a:t>
            </a:r>
            <a:r>
              <a:rPr lang="en-GB" sz="2000" b="1" dirty="0" smtClean="0">
                <a:solidFill>
                  <a:schemeClr val="tx1"/>
                </a:solidFill>
                <a:latin typeface="Bahnschrift SemiBold" pitchFamily="34" charset="0"/>
              </a:rPr>
              <a:t> 2020</a:t>
            </a:r>
            <a:endParaRPr lang="en-GB" sz="2000" b="1" dirty="0">
              <a:solidFill>
                <a:schemeClr val="tx1"/>
              </a:solidFill>
              <a:latin typeface="Bahnschrift SemiBold" pitchFamily="34" charset="0"/>
            </a:endParaRPr>
          </a:p>
        </p:txBody>
      </p:sp>
      <p:sp>
        <p:nvSpPr>
          <p:cNvPr id="11" name="AutoShape 14" descr="Universitas Mulawarman - Wikipedia bahasa Indonesia, ensiklopedia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9771"/>
            <a:ext cx="1423045" cy="142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22335"/>
            <a:ext cx="2007160" cy="163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3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Jual Laminar Air Flow Cikarang , Jawa Barat CV. Limas Sumber Aba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74326" y="224644"/>
            <a:ext cx="7704856" cy="6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Arial Black" pitchFamily="34" charset="0"/>
              </a:rPr>
              <a:t>Sterilisasi</a:t>
            </a:r>
            <a:r>
              <a:rPr lang="en-GB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 Black" pitchFamily="34" charset="0"/>
              </a:rPr>
              <a:t>eksplan</a:t>
            </a:r>
            <a:endParaRPr lang="en-GB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1086"/>
            <a:ext cx="8224465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9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2800" dirty="0" err="1"/>
              <a:t>Beberapa</a:t>
            </a:r>
            <a:r>
              <a:rPr lang="en-US" sz="2800" dirty="0"/>
              <a:t> </a:t>
            </a:r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dirty="0" err="1"/>
              <a:t>bahan</a:t>
            </a:r>
            <a:r>
              <a:rPr lang="en-US" sz="2800" dirty="0"/>
              <a:t> </a:t>
            </a:r>
            <a:r>
              <a:rPr lang="en-US" sz="2800" dirty="0" err="1" smtClean="0"/>
              <a:t>sterilisasi</a:t>
            </a:r>
            <a:r>
              <a:rPr lang="en-US" sz="2800" dirty="0" smtClean="0"/>
              <a:t> </a:t>
            </a:r>
            <a:r>
              <a:rPr lang="en-US" sz="2800" dirty="0" err="1" smtClean="0"/>
              <a:t>eksplan</a:t>
            </a:r>
            <a:r>
              <a:rPr lang="en-US" sz="2800" dirty="0" smtClean="0"/>
              <a:t> </a:t>
            </a:r>
            <a:r>
              <a:rPr lang="en-US" sz="2800" dirty="0" err="1"/>
              <a:t>beserta</a:t>
            </a:r>
            <a:r>
              <a:rPr lang="en-US" sz="2800" dirty="0"/>
              <a:t> </a:t>
            </a:r>
            <a:r>
              <a:rPr lang="en-US" sz="2800" dirty="0" err="1"/>
              <a:t>kisaran</a:t>
            </a:r>
            <a:r>
              <a:rPr lang="en-US" sz="2800" dirty="0"/>
              <a:t> </a:t>
            </a:r>
            <a:r>
              <a:rPr lang="en-US" sz="2800" dirty="0" err="1"/>
              <a:t>konsentrasi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lama </a:t>
            </a:r>
            <a:r>
              <a:rPr lang="en-US" sz="2800" dirty="0" err="1"/>
              <a:t>perendaman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244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743200"/>
                <a:gridCol w="2743200"/>
              </a:tblGrid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1600" b="1" dirty="0" err="1"/>
                        <a:t>Bahan</a:t>
                      </a:r>
                      <a:endParaRPr lang="en-US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1600" b="1"/>
                        <a:t>Konsentrasi</a:t>
                      </a:r>
                      <a:endParaRPr lang="en-US" sz="16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1600" b="1"/>
                        <a:t>Lama perendaman</a:t>
                      </a:r>
                      <a:endParaRPr lang="en-US" sz="16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Kalsium hipoklorid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1 - 10 %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5-30 menit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Natrium hipoklorid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1 – 2 %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7 – 15 menit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Hidrogen peroksida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3 – 10 %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5 – 15 menit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Gas klorin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-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1 – 4 jam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 dirty="0"/>
                        <a:t>Perak </a:t>
                      </a:r>
                      <a:r>
                        <a:rPr lang="en-US" sz="2400" b="1" dirty="0" err="1"/>
                        <a:t>Nitrat</a:t>
                      </a:r>
                      <a:endParaRPr lang="en-US" sz="2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1 %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5 – 30 menit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Merkuri klorid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0,1 – 0,2 %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10 – 20 menit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Betadine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2,5 – 10 %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5 – 10 menit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Fungisida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 dirty="0"/>
                        <a:t>2 gram/l</a:t>
                      </a:r>
                      <a:endParaRPr lang="en-US" sz="2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20 – 30 menit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Antibiotika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50 mg/l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0,5 – 1 jam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9491"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Alkohol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/>
                        <a:t>70 %</a:t>
                      </a:r>
                      <a:endParaRPr lang="en-US" sz="24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7625" marR="45720" algn="just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400" b="1" dirty="0"/>
                        <a:t>0,5 – 1 </a:t>
                      </a:r>
                      <a:r>
                        <a:rPr lang="en-US" sz="2400" b="1" dirty="0" err="1"/>
                        <a:t>menit</a:t>
                      </a:r>
                      <a:endParaRPr lang="en-US" sz="2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9"/>
            <a:ext cx="708024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260648"/>
            <a:ext cx="691276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Arial Black" pitchFamily="34" charset="0"/>
              </a:rPr>
              <a:t>IV.  MEDIA KULTUR JARINGAN</a:t>
            </a:r>
            <a:endParaRPr lang="en-GB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3718"/>
            <a:ext cx="7961320" cy="597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4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6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BEBERAPA KOMPOSISI MEDIA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153400" cy="5638800"/>
          </a:xfrm>
          <a:ln>
            <a:solidFill>
              <a:srgbClr val="FF0000"/>
            </a:solidFill>
          </a:ln>
        </p:spPr>
        <p:txBody>
          <a:bodyPr/>
          <a:lstStyle/>
          <a:p>
            <a:pPr marL="457200" indent="-457200">
              <a:buNone/>
            </a:pPr>
            <a:r>
              <a:rPr lang="en-US" sz="2800" dirty="0" smtClean="0"/>
              <a:t>1. MS (</a:t>
            </a:r>
            <a:r>
              <a:rPr lang="en-US" sz="2800" dirty="0" err="1" smtClean="0"/>
              <a:t>semua</a:t>
            </a:r>
            <a:r>
              <a:rPr lang="en-US" sz="2800" dirty="0" smtClean="0"/>
              <a:t> </a:t>
            </a:r>
            <a:r>
              <a:rPr lang="en-US" sz="2800" dirty="0" err="1" smtClean="0"/>
              <a:t>jenis</a:t>
            </a:r>
            <a:r>
              <a:rPr lang="en-US" sz="2800" dirty="0" smtClean="0"/>
              <a:t> </a:t>
            </a:r>
            <a:r>
              <a:rPr lang="en-US" sz="2800" dirty="0" err="1" smtClean="0"/>
              <a:t>kultur</a:t>
            </a:r>
            <a:r>
              <a:rPr lang="en-US" sz="2800" dirty="0" smtClean="0"/>
              <a:t>)</a:t>
            </a:r>
          </a:p>
          <a:p>
            <a:pPr marL="457200" indent="-457200">
              <a:buNone/>
            </a:pPr>
            <a:r>
              <a:rPr lang="en-US" sz="2800" dirty="0" smtClean="0"/>
              <a:t>2. B5 (</a:t>
            </a:r>
            <a:r>
              <a:rPr lang="en-US" sz="2800" dirty="0" err="1" smtClean="0"/>
              <a:t>Kedelai</a:t>
            </a:r>
            <a:r>
              <a:rPr lang="en-US" sz="2800" dirty="0" smtClean="0"/>
              <a:t>, </a:t>
            </a:r>
            <a:r>
              <a:rPr lang="en-US" sz="2800" dirty="0" err="1" smtClean="0"/>
              <a:t>jenis</a:t>
            </a:r>
            <a:r>
              <a:rPr lang="en-US" sz="2800" dirty="0" smtClean="0"/>
              <a:t> </a:t>
            </a:r>
            <a:r>
              <a:rPr lang="en-US" sz="2800" dirty="0" err="1" smtClean="0"/>
              <a:t>legum</a:t>
            </a:r>
            <a:r>
              <a:rPr lang="en-US" sz="2800" dirty="0" smtClean="0"/>
              <a:t> </a:t>
            </a:r>
            <a:r>
              <a:rPr lang="en-US" sz="2800" dirty="0" err="1" smtClean="0"/>
              <a:t>lainnya</a:t>
            </a:r>
            <a:r>
              <a:rPr lang="en-US" sz="2800" dirty="0" smtClean="0"/>
              <a:t>)</a:t>
            </a:r>
          </a:p>
          <a:p>
            <a:pPr marL="457200" indent="-457200">
              <a:buNone/>
            </a:pPr>
            <a:r>
              <a:rPr lang="en-US" sz="2800" dirty="0" smtClean="0"/>
              <a:t>3. White (</a:t>
            </a:r>
            <a:r>
              <a:rPr lang="en-US" sz="2800" dirty="0" err="1" smtClean="0"/>
              <a:t>kultur</a:t>
            </a:r>
            <a:r>
              <a:rPr lang="en-US" sz="2800" dirty="0" smtClean="0"/>
              <a:t> </a:t>
            </a:r>
            <a:r>
              <a:rPr lang="en-US" sz="2800" dirty="0" err="1" smtClean="0"/>
              <a:t>akar</a:t>
            </a:r>
            <a:r>
              <a:rPr lang="en-US" sz="2800" dirty="0" smtClean="0"/>
              <a:t> </a:t>
            </a:r>
            <a:r>
              <a:rPr lang="en-US" sz="2800" dirty="0" err="1" smtClean="0"/>
              <a:t>tomat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4. </a:t>
            </a:r>
            <a:r>
              <a:rPr lang="en-US" sz="2800" dirty="0" err="1" smtClean="0"/>
              <a:t>Vacin</a:t>
            </a:r>
            <a:r>
              <a:rPr lang="en-US" sz="2800" dirty="0" smtClean="0"/>
              <a:t> and Went (</a:t>
            </a:r>
            <a:r>
              <a:rPr lang="en-US" sz="2800" dirty="0" err="1" smtClean="0"/>
              <a:t>anggrek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5. </a:t>
            </a:r>
            <a:r>
              <a:rPr lang="en-US" sz="2800" dirty="0" err="1" smtClean="0"/>
              <a:t>Nitsch</a:t>
            </a:r>
            <a:r>
              <a:rPr lang="en-US" sz="2800" dirty="0" smtClean="0"/>
              <a:t> and </a:t>
            </a:r>
            <a:r>
              <a:rPr lang="en-US" sz="2800" dirty="0" err="1" smtClean="0"/>
              <a:t>Nitsch</a:t>
            </a:r>
            <a:r>
              <a:rPr lang="en-US" sz="2800" dirty="0" smtClean="0"/>
              <a:t> (</a:t>
            </a:r>
            <a:r>
              <a:rPr lang="en-US" sz="2800" dirty="0" err="1" smtClean="0"/>
              <a:t>kultur</a:t>
            </a:r>
            <a:r>
              <a:rPr lang="en-US" sz="2800" dirty="0" smtClean="0"/>
              <a:t> </a:t>
            </a:r>
            <a:r>
              <a:rPr lang="en-US" sz="2800" dirty="0" err="1" smtClean="0"/>
              <a:t>tepung</a:t>
            </a:r>
            <a:r>
              <a:rPr lang="en-US" sz="2800" dirty="0" smtClean="0"/>
              <a:t> sari/pollen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kultur</a:t>
            </a:r>
            <a:r>
              <a:rPr lang="en-US" sz="2800" dirty="0" smtClean="0"/>
              <a:t> </a:t>
            </a:r>
            <a:r>
              <a:rPr lang="en-US" sz="2800" dirty="0" err="1" smtClean="0"/>
              <a:t>sel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6. Schenk and Hildebrandt (</a:t>
            </a:r>
            <a:r>
              <a:rPr lang="en-US" sz="2800" dirty="0" err="1" smtClean="0"/>
              <a:t>tanaman</a:t>
            </a:r>
            <a:r>
              <a:rPr lang="en-US" sz="2800" dirty="0" smtClean="0"/>
              <a:t> </a:t>
            </a:r>
            <a:r>
              <a:rPr lang="en-US" sz="2800" dirty="0" err="1" smtClean="0"/>
              <a:t>monokotil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7. WPM (</a:t>
            </a:r>
            <a:r>
              <a:rPr lang="en-US" sz="2800" dirty="0" err="1" smtClean="0"/>
              <a:t>tanaman</a:t>
            </a:r>
            <a:r>
              <a:rPr lang="en-US" sz="2800" dirty="0" smtClean="0"/>
              <a:t> </a:t>
            </a:r>
            <a:r>
              <a:rPr lang="en-US" sz="2800" dirty="0" err="1" smtClean="0"/>
              <a:t>berkayu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8. N6 (</a:t>
            </a:r>
            <a:r>
              <a:rPr lang="en-US" sz="2800" dirty="0" err="1" smtClean="0"/>
              <a:t>serealia</a:t>
            </a:r>
            <a:r>
              <a:rPr lang="en-US" sz="2800" dirty="0" smtClean="0"/>
              <a:t>, </a:t>
            </a:r>
            <a:r>
              <a:rPr lang="en-US" sz="2800" dirty="0" err="1" smtClean="0"/>
              <a:t>terutama</a:t>
            </a:r>
            <a:r>
              <a:rPr lang="en-US" sz="2800" dirty="0" smtClean="0"/>
              <a:t> </a:t>
            </a:r>
            <a:r>
              <a:rPr lang="en-US" sz="2800" dirty="0" err="1" smtClean="0"/>
              <a:t>padi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9. Knop</a:t>
            </a:r>
          </a:p>
          <a:p>
            <a:pPr marL="457200" indent="-457200"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5561134" cy="449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32" y="5445224"/>
            <a:ext cx="648072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err="1" smtClean="0">
                <a:solidFill>
                  <a:schemeClr val="tx1"/>
                </a:solidFill>
              </a:rPr>
              <a:t>Beberapa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b</a:t>
            </a:r>
            <a:r>
              <a:rPr lang="en-GB" b="1" dirty="0" err="1" smtClean="0">
                <a:solidFill>
                  <a:schemeClr val="tx1"/>
                </a:solidFill>
              </a:rPr>
              <a:t>ahan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 smtClean="0">
                <a:solidFill>
                  <a:schemeClr val="tx1"/>
                </a:solidFill>
              </a:rPr>
              <a:t>kimia</a:t>
            </a:r>
            <a:r>
              <a:rPr lang="en-GB" b="1" dirty="0" smtClean="0">
                <a:solidFill>
                  <a:schemeClr val="tx1"/>
                </a:solidFill>
              </a:rPr>
              <a:t> yang </a:t>
            </a:r>
            <a:r>
              <a:rPr lang="en-GB" b="1" dirty="0" err="1" smtClean="0">
                <a:solidFill>
                  <a:schemeClr val="tx1"/>
                </a:solidFill>
              </a:rPr>
              <a:t>digunakan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 smtClean="0">
                <a:solidFill>
                  <a:schemeClr val="tx1"/>
                </a:solidFill>
              </a:rPr>
              <a:t>untuk</a:t>
            </a:r>
            <a:r>
              <a:rPr lang="en-GB" b="1" dirty="0" smtClean="0">
                <a:solidFill>
                  <a:schemeClr val="tx1"/>
                </a:solidFill>
              </a:rPr>
              <a:t> media </a:t>
            </a:r>
            <a:r>
              <a:rPr lang="en-GB" b="1" dirty="0" err="1" smtClean="0">
                <a:solidFill>
                  <a:schemeClr val="tx1"/>
                </a:solidFill>
              </a:rPr>
              <a:t>tanam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" y="332656"/>
            <a:ext cx="3512167" cy="197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22" y="2056980"/>
            <a:ext cx="3022500" cy="169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5" y="2056980"/>
            <a:ext cx="2404967" cy="160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3" y="3878281"/>
            <a:ext cx="2773313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26" y="3887806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16" y="3878281"/>
            <a:ext cx="23622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13" y="2033738"/>
            <a:ext cx="277022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13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15" y="328555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9589" y="6011695"/>
            <a:ext cx="8423451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Media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alternatif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kultur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jaringan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8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V. METODE PERBANYAKAN TANAMAN DENGAN     TEKNIK KULTUR JARINGAN</a:t>
            </a:r>
            <a:endParaRPr lang="en-GB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3178696" cy="4844008"/>
          </a:xfrm>
          <a:noFill/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GB" sz="2800" dirty="0" smtClean="0">
                <a:solidFill>
                  <a:srgbClr val="002060"/>
                </a:solidFill>
              </a:rPr>
              <a:t>1. </a:t>
            </a:r>
            <a:r>
              <a:rPr lang="en-GB" sz="2800" dirty="0" err="1" smtClean="0">
                <a:solidFill>
                  <a:srgbClr val="002060"/>
                </a:solidFill>
              </a:rPr>
              <a:t>Kultur</a:t>
            </a:r>
            <a:r>
              <a:rPr lang="en-GB" sz="2800" dirty="0" smtClean="0">
                <a:solidFill>
                  <a:srgbClr val="002060"/>
                </a:solidFill>
              </a:rPr>
              <a:t> Organ</a:t>
            </a:r>
          </a:p>
          <a:p>
            <a:pPr marL="571500" indent="-457200">
              <a:buAutoNum type="arabicPeriod"/>
            </a:pPr>
            <a:endParaRPr lang="en-GB" sz="2800" dirty="0" smtClean="0"/>
          </a:p>
          <a:p>
            <a:pPr marL="114300" indent="0">
              <a:buNone/>
            </a:pPr>
            <a:r>
              <a:rPr lang="en-GB" sz="2800" dirty="0" smtClean="0"/>
              <a:t>2. </a:t>
            </a:r>
            <a:r>
              <a:rPr lang="en-GB" sz="2800" dirty="0" err="1" smtClean="0"/>
              <a:t>Kultur</a:t>
            </a:r>
            <a:r>
              <a:rPr lang="en-GB" sz="2800" dirty="0" smtClean="0"/>
              <a:t>  Meristem</a:t>
            </a:r>
          </a:p>
          <a:p>
            <a:pPr marL="571500" indent="-457200">
              <a:buAutoNum type="arabicPeriod"/>
            </a:pPr>
            <a:endParaRPr lang="en-GB" sz="2800" dirty="0" smtClean="0"/>
          </a:p>
          <a:p>
            <a:pPr marL="114300" indent="0">
              <a:buNone/>
            </a:pPr>
            <a:r>
              <a:rPr lang="en-GB" sz="2800" dirty="0" smtClean="0">
                <a:solidFill>
                  <a:srgbClr val="002060"/>
                </a:solidFill>
              </a:rPr>
              <a:t>3. </a:t>
            </a:r>
            <a:r>
              <a:rPr lang="en-GB" sz="2800" dirty="0" err="1" smtClean="0">
                <a:solidFill>
                  <a:srgbClr val="002060"/>
                </a:solidFill>
              </a:rPr>
              <a:t>Kultur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Kalus</a:t>
            </a:r>
            <a:endParaRPr lang="en-GB" sz="2800" dirty="0" smtClean="0">
              <a:solidFill>
                <a:srgbClr val="002060"/>
              </a:solidFill>
            </a:endParaRPr>
          </a:p>
          <a:p>
            <a:pPr marL="571500" indent="-457200">
              <a:buAutoNum type="arabicPeriod"/>
            </a:pPr>
            <a:endParaRPr lang="en-GB" sz="2800" dirty="0" smtClean="0"/>
          </a:p>
          <a:p>
            <a:pPr marL="114300" indent="0">
              <a:buNone/>
            </a:pPr>
            <a:r>
              <a:rPr lang="en-GB" sz="2800" dirty="0" smtClean="0"/>
              <a:t>4. </a:t>
            </a:r>
            <a:r>
              <a:rPr lang="en-GB" sz="2800" dirty="0" err="1" smtClean="0"/>
              <a:t>Kultur</a:t>
            </a:r>
            <a:r>
              <a:rPr lang="en-GB" sz="2800" dirty="0" smtClean="0"/>
              <a:t> </a:t>
            </a:r>
            <a:r>
              <a:rPr lang="en-GB" sz="2800" dirty="0" err="1" smtClean="0"/>
              <a:t>Suspensi</a:t>
            </a:r>
            <a:r>
              <a:rPr lang="en-GB" sz="2800" dirty="0" smtClean="0"/>
              <a:t> </a:t>
            </a:r>
            <a:r>
              <a:rPr lang="en-GB" sz="2800" dirty="0" err="1" smtClean="0"/>
              <a:t>Sel</a:t>
            </a:r>
            <a:endParaRPr lang="en-GB" sz="2400" dirty="0" smtClean="0"/>
          </a:p>
          <a:p>
            <a:pPr marL="571500" indent="-457200">
              <a:buAutoNum type="arabicPeriod"/>
            </a:pPr>
            <a:endParaRPr lang="en-GB" sz="2800" dirty="0" smtClean="0"/>
          </a:p>
          <a:p>
            <a:pPr marL="114300" indent="0">
              <a:buNone/>
            </a:pPr>
            <a:r>
              <a:rPr lang="en-GB" sz="2800" dirty="0" smtClean="0">
                <a:solidFill>
                  <a:srgbClr val="002060"/>
                </a:solidFill>
              </a:rPr>
              <a:t>5. </a:t>
            </a:r>
            <a:r>
              <a:rPr lang="en-GB" sz="2800" dirty="0" err="1" smtClean="0">
                <a:solidFill>
                  <a:srgbClr val="002060"/>
                </a:solidFill>
              </a:rPr>
              <a:t>Kultur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Embrio</a:t>
            </a:r>
            <a:endParaRPr lang="en-GB" sz="2800" dirty="0" smtClean="0">
              <a:solidFill>
                <a:srgbClr val="002060"/>
              </a:solidFill>
            </a:endParaRPr>
          </a:p>
          <a:p>
            <a:pPr marL="571500" indent="-457200">
              <a:buAutoNum type="arabicPeriod"/>
            </a:pPr>
            <a:endParaRPr lang="en-GB" sz="2800" dirty="0" smtClean="0"/>
          </a:p>
          <a:p>
            <a:pPr marL="114300" indent="0">
              <a:buNone/>
            </a:pPr>
            <a:r>
              <a:rPr lang="en-GB" sz="2800" dirty="0" smtClean="0"/>
              <a:t>6. </a:t>
            </a:r>
            <a:r>
              <a:rPr lang="en-GB" sz="2800" dirty="0" err="1" smtClean="0"/>
              <a:t>Kultur</a:t>
            </a:r>
            <a:r>
              <a:rPr lang="en-GB" sz="2800" dirty="0" smtClean="0"/>
              <a:t> </a:t>
            </a:r>
            <a:r>
              <a:rPr lang="en-GB" sz="2800" dirty="0" err="1" smtClean="0"/>
              <a:t>Akar</a:t>
            </a:r>
            <a:endParaRPr lang="en-GB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543609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0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8460432" cy="550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188640"/>
            <a:ext cx="777686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TAHAP-TAHAP KEGIATAN PERBANYAKAN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DENGAN 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TEKNIK KULTUR JARINGAN </a:t>
            </a:r>
            <a:endParaRPr lang="en-GB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1749" y="1124744"/>
            <a:ext cx="424847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 smtClean="0">
                <a:solidFill>
                  <a:srgbClr val="FF0000"/>
                </a:solidFill>
              </a:rPr>
              <a:t>Apa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</a:rPr>
              <a:t>itu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</a:rPr>
              <a:t>Kultur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</a:rPr>
              <a:t>Jaringan</a:t>
            </a:r>
            <a:r>
              <a:rPr lang="en-GB" sz="2800" b="1" dirty="0" smtClean="0">
                <a:solidFill>
                  <a:srgbClr val="FF0000"/>
                </a:solidFill>
              </a:rPr>
              <a:t> ?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1749" y="2132856"/>
            <a:ext cx="7344816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Kultur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jaringan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adalah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Black" pitchFamily="34" charset="0"/>
              </a:rPr>
              <a:t>s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uatu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metode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untuk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mengisolasi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bagian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dari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tanaman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seperti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sel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jaringan</a:t>
            </a:r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atau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organ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dan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menumbuhkannya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dalam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suatu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wadah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tembus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cahaya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yang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berisi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media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nutrisi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dan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zat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pengatur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tumbuh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agar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bagian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tanaman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tersebut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mampu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beregenerasi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menjadi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tanaman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yang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utuh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planlet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)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dalam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lingkungan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  yang </a:t>
            </a:r>
            <a:r>
              <a:rPr lang="en-US" dirty="0" err="1" smtClean="0">
                <a:solidFill>
                  <a:srgbClr val="000000"/>
                </a:solidFill>
                <a:latin typeface="Arial Black" pitchFamily="34" charset="0"/>
              </a:rPr>
              <a:t>steril</a:t>
            </a:r>
            <a:endParaRPr lang="en-GB" dirty="0"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21" y="4077072"/>
            <a:ext cx="5431709" cy="226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5118" y="321691"/>
            <a:ext cx="723125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I.  PENDAHULUAN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5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68695"/>
            <a:ext cx="5455493" cy="454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Kultur</a:t>
            </a:r>
            <a:r>
              <a:rPr lang="en-GB" dirty="0" smtClean="0"/>
              <a:t> Organ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err="1">
                <a:latin typeface="Comic Sans MS" pitchFamily="66" charset="0"/>
              </a:rPr>
              <a:t>Kultur</a:t>
            </a:r>
            <a:r>
              <a:rPr lang="en-GB" sz="2800" dirty="0">
                <a:latin typeface="Comic Sans MS" pitchFamily="66" charset="0"/>
              </a:rPr>
              <a:t> organ </a:t>
            </a:r>
            <a:r>
              <a:rPr lang="en-GB" sz="2800" dirty="0" err="1">
                <a:latin typeface="Comic Sans MS" pitchFamily="66" charset="0"/>
              </a:rPr>
              <a:t>adalah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id-ID" sz="2800" dirty="0">
                <a:latin typeface="Comic Sans MS" pitchFamily="66" charset="0"/>
              </a:rPr>
              <a:t>kultur yang diinisiasi </a:t>
            </a:r>
            <a:endParaRPr lang="en-GB" sz="2800" dirty="0" smtClean="0">
              <a:latin typeface="Comic Sans MS" pitchFamily="66" charset="0"/>
            </a:endParaRPr>
          </a:p>
          <a:p>
            <a:pPr marL="114300" indent="0">
              <a:buNone/>
            </a:pP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800" dirty="0" smtClean="0">
                <a:latin typeface="Comic Sans MS" pitchFamily="66" charset="0"/>
              </a:rPr>
              <a:t> </a:t>
            </a:r>
            <a:r>
              <a:rPr lang="id-ID" sz="2800" dirty="0" smtClean="0">
                <a:latin typeface="Comic Sans MS" pitchFamily="66" charset="0"/>
              </a:rPr>
              <a:t>dari </a:t>
            </a:r>
            <a:r>
              <a:rPr lang="id-ID" sz="2800" dirty="0">
                <a:latin typeface="Comic Sans MS" pitchFamily="66" charset="0"/>
              </a:rPr>
              <a:t>organ-organ tanaman </a:t>
            </a:r>
            <a:r>
              <a:rPr lang="en-GB" sz="2800" dirty="0" err="1" smtClean="0">
                <a:latin typeface="Comic Sans MS" pitchFamily="66" charset="0"/>
              </a:rPr>
              <a:t>antara</a:t>
            </a:r>
            <a:r>
              <a:rPr lang="en-GB" sz="2800" dirty="0" smtClean="0">
                <a:latin typeface="Comic Sans MS" pitchFamily="66" charset="0"/>
              </a:rPr>
              <a:t> lain  </a:t>
            </a:r>
            <a:r>
              <a:rPr lang="id-ID" sz="2800" dirty="0" smtClean="0">
                <a:latin typeface="Comic Sans MS" pitchFamily="66" charset="0"/>
              </a:rPr>
              <a:t>seperti</a:t>
            </a:r>
            <a:r>
              <a:rPr lang="id-ID" sz="2800" dirty="0">
                <a:latin typeface="Comic Sans MS" pitchFamily="66" charset="0"/>
              </a:rPr>
              <a:t>: </a:t>
            </a:r>
            <a:endParaRPr lang="en-GB" sz="2800" dirty="0" smtClean="0">
              <a:latin typeface="Comic Sans MS" pitchFamily="66" charset="0"/>
            </a:endParaRPr>
          </a:p>
          <a:p>
            <a:r>
              <a:rPr lang="id-ID" sz="2800" dirty="0" smtClean="0">
                <a:latin typeface="Comic Sans MS" pitchFamily="66" charset="0"/>
              </a:rPr>
              <a:t>pucuk</a:t>
            </a:r>
            <a:r>
              <a:rPr lang="id-ID" sz="2800" dirty="0">
                <a:latin typeface="Comic Sans MS" pitchFamily="66" charset="0"/>
              </a:rPr>
              <a:t>, </a:t>
            </a:r>
            <a:endParaRPr lang="en-GB" sz="2800" dirty="0" smtClean="0">
              <a:latin typeface="Comic Sans MS" pitchFamily="66" charset="0"/>
            </a:endParaRPr>
          </a:p>
          <a:p>
            <a:r>
              <a:rPr lang="id-ID" sz="2800" dirty="0" smtClean="0">
                <a:latin typeface="Comic Sans MS" pitchFamily="66" charset="0"/>
              </a:rPr>
              <a:t>daun</a:t>
            </a:r>
            <a:r>
              <a:rPr lang="id-ID" sz="2800" dirty="0">
                <a:latin typeface="Comic Sans MS" pitchFamily="66" charset="0"/>
              </a:rPr>
              <a:t>, </a:t>
            </a:r>
            <a:endParaRPr lang="en-GB" sz="2800" dirty="0" smtClean="0">
              <a:latin typeface="Comic Sans MS" pitchFamily="66" charset="0"/>
            </a:endParaRPr>
          </a:p>
          <a:p>
            <a:r>
              <a:rPr lang="id-ID" sz="2800" dirty="0" smtClean="0">
                <a:latin typeface="Comic Sans MS" pitchFamily="66" charset="0"/>
              </a:rPr>
              <a:t>batang,</a:t>
            </a:r>
            <a:endParaRPr lang="en-GB" sz="2800" dirty="0">
              <a:latin typeface="Comic Sans MS" pitchFamily="66" charset="0"/>
            </a:endParaRPr>
          </a:p>
          <a:p>
            <a:r>
              <a:rPr lang="en-GB" sz="2800" dirty="0" smtClean="0">
                <a:latin typeface="Comic Sans MS" pitchFamily="66" charset="0"/>
              </a:rPr>
              <a:t>tunas</a:t>
            </a:r>
            <a:endParaRPr lang="id-ID" sz="2800" dirty="0"/>
          </a:p>
          <a:p>
            <a:endParaRPr lang="en-GB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5157192"/>
            <a:ext cx="1463210" cy="153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79065"/>
            <a:ext cx="5017740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0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Perbanyakan</a:t>
            </a:r>
            <a:r>
              <a:rPr lang="en-GB" dirty="0" smtClean="0"/>
              <a:t> </a:t>
            </a:r>
            <a:r>
              <a:rPr lang="en-GB" dirty="0" err="1" smtClean="0"/>
              <a:t>Pisang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3912"/>
            <a:ext cx="6840760" cy="497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4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Perbanyakan</a:t>
            </a:r>
            <a:r>
              <a:rPr lang="en-GB" dirty="0" smtClean="0"/>
              <a:t> </a:t>
            </a:r>
            <a:r>
              <a:rPr lang="en-GB" dirty="0" err="1" smtClean="0"/>
              <a:t>Pisang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 err="1" smtClean="0"/>
              <a:t>Pohon</a:t>
            </a:r>
            <a:r>
              <a:rPr lang="en-GB" dirty="0" smtClean="0"/>
              <a:t> </a:t>
            </a:r>
            <a:r>
              <a:rPr lang="en-GB" dirty="0" err="1" smtClean="0"/>
              <a:t>induk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 smtClean="0"/>
              <a:t>Sehat</a:t>
            </a:r>
            <a:endParaRPr lang="en-GB" dirty="0" smtClean="0"/>
          </a:p>
          <a:p>
            <a:r>
              <a:rPr lang="en-GB" dirty="0" err="1" smtClean="0"/>
              <a:t>Unggul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95936" y="1535113"/>
            <a:ext cx="4081264" cy="639762"/>
          </a:xfrm>
        </p:spPr>
        <p:txBody>
          <a:bodyPr/>
          <a:lstStyle/>
          <a:p>
            <a:r>
              <a:rPr lang="en-GB" dirty="0" err="1" smtClean="0"/>
              <a:t>Anakan</a:t>
            </a:r>
            <a:r>
              <a:rPr lang="en-GB" dirty="0" smtClean="0"/>
              <a:t> </a:t>
            </a:r>
            <a:r>
              <a:rPr lang="en-GB" dirty="0" err="1" smtClean="0"/>
              <a:t>sebagai</a:t>
            </a:r>
            <a:r>
              <a:rPr lang="en-GB" dirty="0" smtClean="0"/>
              <a:t> </a:t>
            </a:r>
            <a:r>
              <a:rPr lang="en-GB" dirty="0" err="1" smtClean="0"/>
              <a:t>sumber</a:t>
            </a:r>
            <a:r>
              <a:rPr lang="en-GB" dirty="0" smtClean="0"/>
              <a:t> </a:t>
            </a:r>
            <a:r>
              <a:rPr lang="en-GB" dirty="0" err="1" smtClean="0"/>
              <a:t>eksplan</a:t>
            </a:r>
            <a:endParaRPr lang="en-GB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67745"/>
            <a:ext cx="3785614" cy="212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6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1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692696"/>
            <a:ext cx="3657600" cy="1008112"/>
          </a:xfrm>
          <a:solidFill>
            <a:schemeClr val="tx1"/>
          </a:solidFill>
        </p:spPr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Sterilisasi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Eksplan</a:t>
            </a:r>
            <a:r>
              <a:rPr lang="en-GB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di </a:t>
            </a:r>
            <a:r>
              <a:rPr lang="en-GB" dirty="0" err="1" smtClean="0">
                <a:solidFill>
                  <a:schemeClr val="bg1"/>
                </a:solidFill>
              </a:rPr>
              <a:t>luar</a:t>
            </a:r>
            <a:r>
              <a:rPr lang="en-GB" dirty="0" smtClean="0">
                <a:solidFill>
                  <a:schemeClr val="bg1"/>
                </a:solidFill>
              </a:rPr>
              <a:t> laminar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Anakan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pisang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dikupas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sampai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dibeter</a:t>
            </a:r>
            <a:r>
              <a:rPr lang="en-GB" dirty="0" smtClean="0">
                <a:solidFill>
                  <a:schemeClr val="bg1"/>
                </a:solidFill>
              </a:rPr>
              <a:t> 5 cm</a:t>
            </a:r>
          </a:p>
          <a:p>
            <a:r>
              <a:rPr lang="en-GB" dirty="0" err="1" smtClean="0">
                <a:solidFill>
                  <a:schemeClr val="bg1"/>
                </a:solidFill>
              </a:rPr>
              <a:t>Cuci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dengan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detergen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Rendam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dalam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larutan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fungisida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dan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bakterisida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27984" y="692696"/>
            <a:ext cx="3657600" cy="1008112"/>
          </a:xfrm>
          <a:solidFill>
            <a:schemeClr val="accent3"/>
          </a:solidFill>
        </p:spPr>
        <p:txBody>
          <a:bodyPr/>
          <a:lstStyle/>
          <a:p>
            <a:r>
              <a:rPr lang="en-GB" dirty="0" err="1" smtClean="0">
                <a:latin typeface="Arial Black" pitchFamily="34" charset="0"/>
              </a:rPr>
              <a:t>Sterilisasi</a:t>
            </a:r>
            <a:r>
              <a:rPr lang="en-GB" dirty="0" smtClean="0">
                <a:latin typeface="Arial Black" pitchFamily="34" charset="0"/>
              </a:rPr>
              <a:t> </a:t>
            </a:r>
          </a:p>
          <a:p>
            <a:r>
              <a:rPr lang="en-GB" dirty="0" smtClean="0">
                <a:latin typeface="Arial Black" pitchFamily="34" charset="0"/>
              </a:rPr>
              <a:t>di </a:t>
            </a:r>
            <a:r>
              <a:rPr lang="en-GB" dirty="0" err="1" smtClean="0">
                <a:latin typeface="Arial Black" pitchFamily="34" charset="0"/>
              </a:rPr>
              <a:t>dalam</a:t>
            </a:r>
            <a:r>
              <a:rPr lang="en-GB" dirty="0" smtClean="0">
                <a:latin typeface="Arial Black" pitchFamily="34" charset="0"/>
              </a:rPr>
              <a:t> laminar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 err="1" smtClean="0"/>
              <a:t>Sterilisasi</a:t>
            </a:r>
            <a:r>
              <a:rPr lang="en-GB" dirty="0" smtClean="0"/>
              <a:t> </a:t>
            </a:r>
            <a:r>
              <a:rPr lang="en-GB" dirty="0" err="1" smtClean="0"/>
              <a:t>dengan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Natrium</a:t>
            </a:r>
            <a:r>
              <a:rPr lang="en-GB" dirty="0" smtClean="0"/>
              <a:t> </a:t>
            </a:r>
            <a:r>
              <a:rPr lang="en-GB" dirty="0" err="1" smtClean="0"/>
              <a:t>Hypocloride</a:t>
            </a:r>
            <a:endParaRPr lang="en-GB" dirty="0" smtClean="0"/>
          </a:p>
          <a:p>
            <a:r>
              <a:rPr lang="en-GB" dirty="0" err="1" smtClean="0"/>
              <a:t>Alkohol</a:t>
            </a:r>
            <a:endParaRPr lang="en-GB" dirty="0"/>
          </a:p>
          <a:p>
            <a:r>
              <a:rPr lang="en-GB" dirty="0" err="1" smtClean="0"/>
              <a:t>Bilas</a:t>
            </a:r>
            <a:r>
              <a:rPr lang="en-GB" dirty="0" smtClean="0"/>
              <a:t> </a:t>
            </a:r>
            <a:r>
              <a:rPr lang="en-GB" dirty="0" err="1" smtClean="0"/>
              <a:t>dengan</a:t>
            </a:r>
            <a:r>
              <a:rPr lang="en-GB" dirty="0" smtClean="0"/>
              <a:t> </a:t>
            </a:r>
            <a:r>
              <a:rPr lang="en-GB" dirty="0" err="1" smtClean="0"/>
              <a:t>akuadest</a:t>
            </a:r>
            <a:endParaRPr lang="en-GB" dirty="0" smtClean="0"/>
          </a:p>
          <a:p>
            <a:r>
              <a:rPr lang="en-GB" dirty="0" err="1" smtClean="0"/>
              <a:t>Inokulasi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0600"/>
            <a:ext cx="806489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0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Inokulasi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323528" y="1628800"/>
            <a:ext cx="7632848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  <a:latin typeface="Arial Black" pitchFamily="34" charset="0"/>
              </a:rPr>
              <a:t>eksplan 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yang </a:t>
            </a:r>
            <a:r>
              <a:rPr lang="en-GB" dirty="0" err="1">
                <a:solidFill>
                  <a:schemeClr val="tx1"/>
                </a:solidFill>
                <a:latin typeface="Arial Black" pitchFamily="34" charset="0"/>
              </a:rPr>
              <a:t>sudah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 Black" pitchFamily="34" charset="0"/>
              </a:rPr>
              <a:t>disterilisasi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 di media </a:t>
            </a:r>
            <a:endParaRPr lang="en-GB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MS + IAA 2 ppm +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BAP 5 ppm</a:t>
            </a:r>
          </a:p>
          <a:p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Sub </a:t>
            </a:r>
            <a:r>
              <a:rPr lang="en-GB" dirty="0" err="1">
                <a:solidFill>
                  <a:schemeClr val="tx1"/>
                </a:solidFill>
                <a:latin typeface="Arial Black" pitchFamily="34" charset="0"/>
              </a:rPr>
              <a:t>kultur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 Black" pitchFamily="34" charset="0"/>
              </a:rPr>
              <a:t>setiap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 Black" pitchFamily="34" charset="0"/>
              </a:rPr>
              <a:t>bulan</a:t>
            </a: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 Black" pitchFamily="34" charset="0"/>
              </a:rPr>
              <a:t>sekali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7704856" cy="282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7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25377" y="5212407"/>
            <a:ext cx="295232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Multiplikasi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Tunas </a:t>
            </a:r>
          </a:p>
          <a:p>
            <a:pPr algn="ctr"/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5904656" cy="342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283968" y="5229200"/>
            <a:ext cx="295232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Induksi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Akar</a:t>
            </a:r>
            <a:endParaRPr lang="en-GB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6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372" y="548680"/>
            <a:ext cx="6624736" cy="11079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Melalui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Kultur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Jaringan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dapat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dilakukan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manipulasi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sebagai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berikut</a:t>
            </a:r>
            <a:r>
              <a:rPr lang="en-US" sz="2400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75024" y="2050425"/>
            <a:ext cx="4572000" cy="36933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b="1" dirty="0" err="1" smtClean="0"/>
              <a:t>Manipulasi</a:t>
            </a:r>
            <a:r>
              <a:rPr lang="en-US" b="1" dirty="0" smtClean="0"/>
              <a:t> </a:t>
            </a:r>
            <a:r>
              <a:rPr lang="en-US" b="1" dirty="0" err="1" smtClean="0"/>
              <a:t>jumlah</a:t>
            </a:r>
            <a:r>
              <a:rPr lang="en-US" b="1" dirty="0" smtClean="0"/>
              <a:t> </a:t>
            </a:r>
            <a:r>
              <a:rPr lang="en-US" b="1" dirty="0" err="1" smtClean="0"/>
              <a:t>kromosom</a:t>
            </a:r>
            <a:r>
              <a:rPr lang="en-US" b="1" dirty="0" smtClean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296" y="2713300"/>
            <a:ext cx="4572000" cy="923330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>
              <a:buNone/>
            </a:pPr>
            <a:r>
              <a:rPr lang="en-US" b="1" dirty="0" smtClean="0"/>
              <a:t>2. </a:t>
            </a:r>
            <a:r>
              <a:rPr lang="en-US" b="1" dirty="0" err="1" smtClean="0"/>
              <a:t>Tanaman</a:t>
            </a:r>
            <a:r>
              <a:rPr lang="en-US" b="1" dirty="0" smtClean="0"/>
              <a:t> haploid </a:t>
            </a:r>
            <a:r>
              <a:rPr lang="en-US" b="1" dirty="0" err="1" smtClean="0"/>
              <a:t>dan</a:t>
            </a:r>
            <a:r>
              <a:rPr lang="en-US" b="1" dirty="0" smtClean="0"/>
              <a:t> double  haploid yang homogeneous </a:t>
            </a:r>
            <a:r>
              <a:rPr lang="en-US" b="1" dirty="0" err="1" smtClean="0"/>
              <a:t>melalui</a:t>
            </a:r>
            <a:r>
              <a:rPr lang="en-US" b="1" dirty="0" smtClean="0"/>
              <a:t> </a:t>
            </a:r>
            <a:r>
              <a:rPr lang="en-US" b="1" dirty="0" err="1" smtClean="0"/>
              <a:t>kultur</a:t>
            </a:r>
            <a:r>
              <a:rPr lang="en-US" b="1" dirty="0" smtClean="0"/>
              <a:t> anther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mikrospora</a:t>
            </a:r>
            <a:endParaRPr lang="en-US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735130" y="4047384"/>
            <a:ext cx="4572000" cy="923330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b="1" dirty="0" err="1" smtClean="0"/>
              <a:t>Hibridasi</a:t>
            </a:r>
            <a:r>
              <a:rPr lang="en-US" b="1" dirty="0" smtClean="0"/>
              <a:t> </a:t>
            </a:r>
            <a:r>
              <a:rPr lang="en-US" b="1" dirty="0" err="1" smtClean="0"/>
              <a:t>somatik</a:t>
            </a:r>
            <a:r>
              <a:rPr lang="en-US" b="1" dirty="0" smtClean="0"/>
              <a:t> </a:t>
            </a:r>
            <a:r>
              <a:rPr lang="en-US" b="1" dirty="0" err="1" smtClean="0"/>
              <a:t>melalui</a:t>
            </a:r>
            <a:r>
              <a:rPr lang="en-US" b="1" dirty="0" smtClean="0"/>
              <a:t> </a:t>
            </a:r>
            <a:r>
              <a:rPr lang="en-US" b="1" dirty="0" err="1" smtClean="0"/>
              <a:t>teknik</a:t>
            </a:r>
            <a:r>
              <a:rPr lang="en-US" b="1" dirty="0" smtClean="0"/>
              <a:t> </a:t>
            </a:r>
            <a:r>
              <a:rPr lang="en-US" b="1" dirty="0" err="1" smtClean="0"/>
              <a:t>fusi</a:t>
            </a:r>
            <a:r>
              <a:rPr lang="en-US" b="1" dirty="0" smtClean="0"/>
              <a:t> </a:t>
            </a:r>
            <a:r>
              <a:rPr lang="en-US" b="1" dirty="0" err="1" smtClean="0"/>
              <a:t>protoplasma</a:t>
            </a:r>
            <a:r>
              <a:rPr lang="en-US" b="1" dirty="0" smtClean="0"/>
              <a:t>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5130" y="5283185"/>
            <a:ext cx="2204514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marL="514350" indent="-514350">
              <a:buNone/>
            </a:pPr>
            <a:r>
              <a:rPr lang="en-US" b="1" dirty="0" smtClean="0"/>
              <a:t>4. </a:t>
            </a:r>
            <a:r>
              <a:rPr lang="en-US" b="1" dirty="0" err="1" smtClean="0"/>
              <a:t>Variasi</a:t>
            </a:r>
            <a:r>
              <a:rPr lang="en-US" b="1" dirty="0" smtClean="0"/>
              <a:t> </a:t>
            </a:r>
            <a:r>
              <a:rPr lang="en-US" b="1" dirty="0" err="1" smtClean="0"/>
              <a:t>somaklonal</a:t>
            </a:r>
            <a:endParaRPr lang="en-US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715676" y="5986664"/>
            <a:ext cx="4572000" cy="64633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marL="514350" indent="-514350">
              <a:buNone/>
            </a:pPr>
            <a:r>
              <a:rPr lang="en-US" b="1" dirty="0" smtClean="0"/>
              <a:t>5. Transfer DNA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memperoleh</a:t>
            </a:r>
            <a:r>
              <a:rPr lang="en-US" b="1" dirty="0" smtClean="0"/>
              <a:t> </a:t>
            </a:r>
            <a:r>
              <a:rPr lang="en-US" b="1" dirty="0" err="1" smtClean="0"/>
              <a:t>sifat</a:t>
            </a:r>
            <a:r>
              <a:rPr lang="en-US" b="1" dirty="0"/>
              <a:t> </a:t>
            </a:r>
            <a:r>
              <a:rPr lang="en-US" b="1" dirty="0" err="1" smtClean="0"/>
              <a:t>tertentu</a:t>
            </a:r>
            <a:endParaRPr lang="en-US" b="1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333913"/>
            <a:ext cx="1726332" cy="129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032" y="3842612"/>
            <a:ext cx="16764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0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5815623" cy="461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5655" y="5373216"/>
            <a:ext cx="581562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Plantlet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siap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aklimatisasi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79188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1972" y="4903043"/>
            <a:ext cx="33843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Aklimatisasi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44008" y="4903043"/>
            <a:ext cx="33843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Siap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tanam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0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691988" cy="437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14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43" y="476672"/>
            <a:ext cx="3672408" cy="440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40" y="5480213"/>
            <a:ext cx="568863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Arial Black" pitchFamily="34" charset="0"/>
              </a:rPr>
              <a:t>Skema</a:t>
            </a:r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 Black" pitchFamily="34" charset="0"/>
              </a:rPr>
              <a:t>perbanyakan</a:t>
            </a:r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 Black" pitchFamily="34" charset="0"/>
              </a:rPr>
              <a:t>melalui</a:t>
            </a:r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 Black" pitchFamily="34" charset="0"/>
              </a:rPr>
              <a:t>teknik</a:t>
            </a:r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 Black" pitchFamily="34" charset="0"/>
              </a:rPr>
              <a:t>embriogenesis</a:t>
            </a:r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en-GB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9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sz="2800" b="1" dirty="0" err="1" smtClean="0">
                <a:latin typeface="Arial Black" pitchFamily="34" charset="0"/>
              </a:rPr>
              <a:t>Induksi</a:t>
            </a:r>
            <a:r>
              <a:rPr lang="en-GB" sz="2800" b="1" dirty="0" smtClean="0">
                <a:latin typeface="Arial Black" pitchFamily="34" charset="0"/>
              </a:rPr>
              <a:t> </a:t>
            </a:r>
            <a:r>
              <a:rPr lang="en-GB" sz="2800" b="1" dirty="0" err="1" smtClean="0">
                <a:latin typeface="Arial Black" pitchFamily="34" charset="0"/>
              </a:rPr>
              <a:t>Embriogenesis</a:t>
            </a:r>
            <a:r>
              <a:rPr lang="en-GB" sz="2800" b="1" dirty="0" smtClean="0">
                <a:latin typeface="Arial Black" pitchFamily="34" charset="0"/>
              </a:rPr>
              <a:t> </a:t>
            </a:r>
            <a:r>
              <a:rPr lang="en-GB" sz="2800" b="1" dirty="0" err="1" smtClean="0">
                <a:latin typeface="Arial Black" pitchFamily="34" charset="0"/>
              </a:rPr>
              <a:t>pada</a:t>
            </a:r>
            <a:r>
              <a:rPr lang="en-GB" sz="2800" b="1" dirty="0" smtClean="0">
                <a:latin typeface="Arial Black" pitchFamily="34" charset="0"/>
              </a:rPr>
              <a:t> </a:t>
            </a:r>
            <a:br>
              <a:rPr lang="en-GB" sz="2800" b="1" dirty="0" smtClean="0">
                <a:latin typeface="Arial Black" pitchFamily="34" charset="0"/>
              </a:rPr>
            </a:br>
            <a:r>
              <a:rPr lang="en-GB" sz="2800" b="1" dirty="0" err="1" smtClean="0">
                <a:latin typeface="Arial Black" pitchFamily="34" charset="0"/>
              </a:rPr>
              <a:t>Anggrek</a:t>
            </a:r>
            <a:r>
              <a:rPr lang="en-GB" sz="2800" b="1" dirty="0" smtClean="0">
                <a:latin typeface="Arial Black" pitchFamily="34" charset="0"/>
              </a:rPr>
              <a:t> </a:t>
            </a:r>
            <a:r>
              <a:rPr lang="en-GB" sz="2800" b="1" dirty="0" err="1" smtClean="0">
                <a:latin typeface="Arial Black" pitchFamily="34" charset="0"/>
              </a:rPr>
              <a:t>Bulan</a:t>
            </a:r>
            <a:r>
              <a:rPr lang="en-GB" sz="2800" b="1" dirty="0" smtClean="0">
                <a:latin typeface="Arial Black" pitchFamily="34" charset="0"/>
              </a:rPr>
              <a:t> </a:t>
            </a:r>
            <a:endParaRPr lang="en-GB" sz="2800" b="1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sumber</a:t>
            </a:r>
            <a:r>
              <a:rPr lang="en-GB" dirty="0"/>
              <a:t> </a:t>
            </a:r>
            <a:r>
              <a:rPr lang="en-GB" dirty="0" err="1"/>
              <a:t>eksplan</a:t>
            </a:r>
            <a:r>
              <a:rPr lang="en-GB" dirty="0"/>
              <a:t> </a:t>
            </a:r>
            <a:r>
              <a:rPr lang="en-GB" dirty="0" err="1"/>
              <a:t>adalah</a:t>
            </a:r>
            <a:r>
              <a:rPr lang="en-GB" dirty="0"/>
              <a:t> plantlet </a:t>
            </a:r>
            <a:r>
              <a:rPr lang="en-GB" dirty="0" err="1"/>
              <a:t>hasil</a:t>
            </a:r>
            <a:r>
              <a:rPr lang="en-GB" dirty="0"/>
              <a:t> </a:t>
            </a:r>
            <a:r>
              <a:rPr lang="en-GB" dirty="0" err="1"/>
              <a:t>kultur</a:t>
            </a:r>
            <a:r>
              <a:rPr lang="en-GB" dirty="0"/>
              <a:t> in vitro </a:t>
            </a:r>
            <a:r>
              <a:rPr lang="en-GB" dirty="0" err="1"/>
              <a:t>biji</a:t>
            </a:r>
            <a:r>
              <a:rPr lang="en-GB" dirty="0"/>
              <a:t> </a:t>
            </a:r>
            <a:r>
              <a:rPr lang="en-GB" dirty="0" err="1"/>
              <a:t>umur</a:t>
            </a:r>
            <a:r>
              <a:rPr lang="en-GB" dirty="0"/>
              <a:t> 12 </a:t>
            </a:r>
            <a:r>
              <a:rPr lang="en-GB" dirty="0" err="1"/>
              <a:t>bulan</a:t>
            </a:r>
            <a:r>
              <a:rPr lang="en-GB" dirty="0"/>
              <a:t>.</a:t>
            </a:r>
          </a:p>
          <a:p>
            <a:r>
              <a:rPr lang="en-GB" dirty="0" err="1" smtClean="0"/>
              <a:t>Eksplan</a:t>
            </a:r>
            <a:r>
              <a:rPr lang="en-GB" dirty="0" smtClean="0"/>
              <a:t> </a:t>
            </a:r>
            <a:r>
              <a:rPr lang="en-GB" dirty="0"/>
              <a:t>yang </a:t>
            </a:r>
            <a:r>
              <a:rPr lang="en-GB" dirty="0" err="1"/>
              <a:t>dipakai</a:t>
            </a:r>
            <a:r>
              <a:rPr lang="en-GB" dirty="0"/>
              <a:t> </a:t>
            </a:r>
            <a:r>
              <a:rPr lang="en-GB" dirty="0" err="1"/>
              <a:t>adalah</a:t>
            </a:r>
            <a:r>
              <a:rPr lang="en-GB" dirty="0"/>
              <a:t> </a:t>
            </a:r>
            <a:r>
              <a:rPr lang="en-GB" dirty="0" err="1"/>
              <a:t>bagian</a:t>
            </a:r>
            <a:r>
              <a:rPr lang="en-GB" dirty="0"/>
              <a:t> </a:t>
            </a:r>
            <a:r>
              <a:rPr lang="en-GB" dirty="0" err="1"/>
              <a:t>pangkal</a:t>
            </a:r>
            <a:r>
              <a:rPr lang="en-GB" dirty="0"/>
              <a:t> </a:t>
            </a:r>
            <a:r>
              <a:rPr lang="en-GB" dirty="0" err="1"/>
              <a:t>helaian</a:t>
            </a:r>
            <a:r>
              <a:rPr lang="en-GB" dirty="0"/>
              <a:t> </a:t>
            </a:r>
            <a:r>
              <a:rPr lang="en-GB" dirty="0" err="1"/>
              <a:t>daun</a:t>
            </a:r>
            <a:r>
              <a:rPr lang="en-GB" dirty="0"/>
              <a:t> </a:t>
            </a:r>
            <a:r>
              <a:rPr lang="en-GB" dirty="0" err="1"/>
              <a:t>nomor</a:t>
            </a:r>
            <a:r>
              <a:rPr lang="en-GB" dirty="0"/>
              <a:t> 2 </a:t>
            </a:r>
            <a:r>
              <a:rPr lang="en-GB" dirty="0" err="1"/>
              <a:t>dari</a:t>
            </a:r>
            <a:r>
              <a:rPr lang="en-GB" dirty="0"/>
              <a:t> </a:t>
            </a:r>
            <a:r>
              <a:rPr lang="en-GB" dirty="0" err="1"/>
              <a:t>pucuk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err="1" smtClean="0"/>
              <a:t>Bagian</a:t>
            </a:r>
            <a:r>
              <a:rPr lang="en-GB" dirty="0" smtClean="0"/>
              <a:t> </a:t>
            </a:r>
            <a:r>
              <a:rPr lang="en-GB" dirty="0" err="1"/>
              <a:t>pangkal</a:t>
            </a:r>
            <a:r>
              <a:rPr lang="en-GB" dirty="0"/>
              <a:t> </a:t>
            </a:r>
            <a:r>
              <a:rPr lang="en-GB" dirty="0" err="1"/>
              <a:t>daun</a:t>
            </a:r>
            <a:r>
              <a:rPr lang="en-GB" dirty="0"/>
              <a:t> </a:t>
            </a:r>
            <a:r>
              <a:rPr lang="en-GB" dirty="0" err="1"/>
              <a:t>nomor</a:t>
            </a:r>
            <a:r>
              <a:rPr lang="en-GB" dirty="0"/>
              <a:t> 2 </a:t>
            </a:r>
            <a:r>
              <a:rPr lang="en-GB" dirty="0" err="1"/>
              <a:t>dari</a:t>
            </a:r>
            <a:r>
              <a:rPr lang="en-GB" dirty="0"/>
              <a:t> </a:t>
            </a:r>
            <a:r>
              <a:rPr lang="en-GB" dirty="0" err="1"/>
              <a:t>pucuk</a:t>
            </a:r>
            <a:r>
              <a:rPr lang="en-GB" dirty="0"/>
              <a:t> plantlet </a:t>
            </a:r>
            <a:r>
              <a:rPr lang="en-GB" dirty="0" err="1"/>
              <a:t>umur</a:t>
            </a:r>
            <a:r>
              <a:rPr lang="en-GB" dirty="0"/>
              <a:t> 12 </a:t>
            </a:r>
            <a:r>
              <a:rPr lang="en-GB" dirty="0" err="1"/>
              <a:t>bulan</a:t>
            </a:r>
            <a:r>
              <a:rPr lang="en-GB" dirty="0"/>
              <a:t> </a:t>
            </a:r>
            <a:r>
              <a:rPr lang="en-GB" dirty="0" err="1"/>
              <a:t>dipotong</a:t>
            </a:r>
            <a:r>
              <a:rPr lang="en-GB" dirty="0"/>
              <a:t> (1–1,5 cm) </a:t>
            </a:r>
            <a:r>
              <a:rPr lang="en-GB" dirty="0" err="1"/>
              <a:t>secara</a:t>
            </a:r>
            <a:r>
              <a:rPr lang="en-GB" dirty="0"/>
              <a:t> </a:t>
            </a:r>
            <a:r>
              <a:rPr lang="en-GB" dirty="0" err="1"/>
              <a:t>aseptis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digunakan</a:t>
            </a:r>
            <a:r>
              <a:rPr lang="en-GB" dirty="0"/>
              <a:t> </a:t>
            </a:r>
            <a:r>
              <a:rPr lang="en-GB" dirty="0" err="1"/>
              <a:t>sebagai</a:t>
            </a:r>
            <a:r>
              <a:rPr lang="en-GB" dirty="0"/>
              <a:t> </a:t>
            </a:r>
            <a:r>
              <a:rPr lang="en-GB" dirty="0" err="1"/>
              <a:t>bahan</a:t>
            </a:r>
            <a:r>
              <a:rPr lang="en-GB" dirty="0"/>
              <a:t> </a:t>
            </a:r>
            <a:r>
              <a:rPr lang="en-GB" dirty="0" err="1"/>
              <a:t>eksplan</a:t>
            </a:r>
            <a:r>
              <a:rPr lang="en-GB" dirty="0" smtClean="0"/>
              <a:t>.</a:t>
            </a:r>
          </a:p>
          <a:p>
            <a:r>
              <a:rPr lang="en-GB" dirty="0" smtClean="0"/>
              <a:t> </a:t>
            </a:r>
            <a:r>
              <a:rPr lang="en-GB" dirty="0" err="1"/>
              <a:t>Eksplan</a:t>
            </a:r>
            <a:r>
              <a:rPr lang="en-GB" dirty="0"/>
              <a:t> </a:t>
            </a:r>
            <a:r>
              <a:rPr lang="en-GB" dirty="0" err="1"/>
              <a:t>tersebut</a:t>
            </a:r>
            <a:r>
              <a:rPr lang="en-GB" dirty="0"/>
              <a:t> </a:t>
            </a:r>
            <a:r>
              <a:rPr lang="en-GB" dirty="0" err="1"/>
              <a:t>ditanam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botol</a:t>
            </a:r>
            <a:r>
              <a:rPr lang="en-GB" dirty="0"/>
              <a:t> </a:t>
            </a:r>
            <a:r>
              <a:rPr lang="en-GB" dirty="0" err="1"/>
              <a:t>kultur</a:t>
            </a:r>
            <a:r>
              <a:rPr lang="en-GB" dirty="0"/>
              <a:t> yang </a:t>
            </a:r>
            <a:r>
              <a:rPr lang="en-GB" dirty="0" err="1"/>
              <a:t>berisi</a:t>
            </a:r>
            <a:r>
              <a:rPr lang="en-GB" dirty="0"/>
              <a:t> medium </a:t>
            </a:r>
            <a:r>
              <a:rPr lang="en-GB" dirty="0" err="1"/>
              <a:t>induksi</a:t>
            </a:r>
            <a:r>
              <a:rPr lang="en-GB" dirty="0"/>
              <a:t> </a:t>
            </a:r>
            <a:r>
              <a:rPr lang="en-GB" dirty="0" err="1"/>
              <a:t>embrio</a:t>
            </a:r>
            <a:r>
              <a:rPr lang="en-GB" dirty="0"/>
              <a:t> </a:t>
            </a:r>
            <a:r>
              <a:rPr lang="en-GB" dirty="0" err="1"/>
              <a:t>somatik</a:t>
            </a:r>
            <a:r>
              <a:rPr lang="en-GB" dirty="0"/>
              <a:t> (MIES) </a:t>
            </a:r>
            <a:r>
              <a:rPr lang="en-GB" dirty="0" err="1"/>
              <a:t>terdiri</a:t>
            </a:r>
            <a:r>
              <a:rPr lang="en-GB" dirty="0"/>
              <a:t> </a:t>
            </a:r>
            <a:r>
              <a:rPr lang="en-GB" dirty="0" err="1"/>
              <a:t>atas</a:t>
            </a:r>
            <a:r>
              <a:rPr lang="en-GB" dirty="0"/>
              <a:t> medium NP </a:t>
            </a:r>
            <a:r>
              <a:rPr lang="en-GB" dirty="0" err="1"/>
              <a:t>ditambah</a:t>
            </a:r>
            <a:r>
              <a:rPr lang="en-GB" dirty="0"/>
              <a:t> 2 mg/L NAA, 1 mg/L BA, 10 g/L </a:t>
            </a:r>
            <a:r>
              <a:rPr lang="en-GB" dirty="0" err="1"/>
              <a:t>sukrose</a:t>
            </a:r>
            <a:r>
              <a:rPr lang="en-GB" dirty="0"/>
              <a:t>, </a:t>
            </a:r>
            <a:r>
              <a:rPr lang="en-GB" dirty="0" err="1"/>
              <a:t>dan</a:t>
            </a:r>
            <a:r>
              <a:rPr lang="en-GB" dirty="0"/>
              <a:t> 2 g/L </a:t>
            </a:r>
            <a:r>
              <a:rPr lang="en-GB" dirty="0" smtClean="0"/>
              <a:t>agar. </a:t>
            </a:r>
          </a:p>
          <a:p>
            <a:r>
              <a:rPr lang="en-GB" dirty="0" err="1" smtClean="0"/>
              <a:t>Kultur</a:t>
            </a:r>
            <a:r>
              <a:rPr lang="en-GB" dirty="0" smtClean="0"/>
              <a:t> </a:t>
            </a:r>
            <a:r>
              <a:rPr lang="en-GB" dirty="0" err="1"/>
              <a:t>diinkubasi</a:t>
            </a:r>
            <a:r>
              <a:rPr lang="en-GB" dirty="0"/>
              <a:t> </a:t>
            </a:r>
            <a:r>
              <a:rPr lang="en-GB" dirty="0" err="1"/>
              <a:t>pada</a:t>
            </a:r>
            <a:r>
              <a:rPr lang="en-GB" dirty="0"/>
              <a:t> </a:t>
            </a:r>
            <a:r>
              <a:rPr lang="en-GB" dirty="0" err="1"/>
              <a:t>suhu</a:t>
            </a:r>
            <a:r>
              <a:rPr lang="en-GB" dirty="0"/>
              <a:t> 23 ± 1 °C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intensitas</a:t>
            </a:r>
            <a:r>
              <a:rPr lang="en-GB" dirty="0"/>
              <a:t> </a:t>
            </a:r>
            <a:r>
              <a:rPr lang="en-GB" dirty="0" err="1"/>
              <a:t>cahaya</a:t>
            </a:r>
            <a:r>
              <a:rPr lang="en-GB" dirty="0"/>
              <a:t> 3000 lux. </a:t>
            </a:r>
            <a:r>
              <a:rPr lang="en-GB" dirty="0" err="1"/>
              <a:t>Kultur</a:t>
            </a:r>
            <a:r>
              <a:rPr lang="en-GB" dirty="0"/>
              <a:t> </a:t>
            </a:r>
            <a:r>
              <a:rPr lang="en-GB" dirty="0" err="1"/>
              <a:t>dipindah</a:t>
            </a:r>
            <a:r>
              <a:rPr lang="en-GB" dirty="0"/>
              <a:t> </a:t>
            </a:r>
            <a:r>
              <a:rPr lang="en-GB" dirty="0" err="1"/>
              <a:t>pada</a:t>
            </a:r>
            <a:r>
              <a:rPr lang="en-GB" dirty="0"/>
              <a:t> medium yang </a:t>
            </a:r>
            <a:r>
              <a:rPr lang="en-GB" dirty="0" err="1"/>
              <a:t>sama</a:t>
            </a:r>
            <a:r>
              <a:rPr lang="en-GB" dirty="0"/>
              <a:t> </a:t>
            </a:r>
            <a:r>
              <a:rPr lang="en-GB" dirty="0" err="1"/>
              <a:t>setiap</a:t>
            </a:r>
            <a:r>
              <a:rPr lang="en-GB" dirty="0"/>
              <a:t> 2 </a:t>
            </a:r>
            <a:r>
              <a:rPr lang="en-GB" dirty="0" err="1"/>
              <a:t>minggu</a:t>
            </a:r>
            <a:r>
              <a:rPr lang="en-GB" dirty="0"/>
              <a:t> </a:t>
            </a:r>
            <a:r>
              <a:rPr lang="en-GB" dirty="0" err="1" smtClean="0"/>
              <a:t>sekali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15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1237924"/>
            <a:ext cx="8440613" cy="421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1133" y="332656"/>
            <a:ext cx="843335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tx1"/>
                </a:solidFill>
              </a:rPr>
              <a:t>Embriogenesis</a:t>
            </a:r>
            <a:r>
              <a:rPr lang="en-GB" sz="2400" b="1" dirty="0" smtClean="0">
                <a:solidFill>
                  <a:schemeClr val="tx1"/>
                </a:solidFill>
              </a:rPr>
              <a:t>  </a:t>
            </a:r>
            <a:r>
              <a:rPr lang="en-GB" sz="2400" b="1" dirty="0" err="1" smtClean="0">
                <a:solidFill>
                  <a:schemeClr val="tx1"/>
                </a:solidFill>
              </a:rPr>
              <a:t>somatik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anggrek</a:t>
            </a:r>
            <a:r>
              <a:rPr lang="en-GB" sz="2400" b="1" dirty="0" smtClean="0">
                <a:solidFill>
                  <a:schemeClr val="tx1"/>
                </a:solidFill>
              </a:rPr>
              <a:t>  </a:t>
            </a:r>
            <a:r>
              <a:rPr lang="en-GB" sz="2400" b="1" dirty="0" err="1" smtClean="0">
                <a:solidFill>
                  <a:schemeClr val="tx1"/>
                </a:solidFill>
              </a:rPr>
              <a:t>bulan</a:t>
            </a:r>
            <a:r>
              <a:rPr lang="en-GB" sz="2400" b="1" dirty="0" smtClean="0">
                <a:solidFill>
                  <a:schemeClr val="tx1"/>
                </a:solidFill>
              </a:rPr>
              <a:t>  (</a:t>
            </a:r>
            <a:r>
              <a:rPr lang="en-GB" sz="2400" b="1" dirty="0" err="1" smtClean="0">
                <a:solidFill>
                  <a:schemeClr val="tx1"/>
                </a:solidFill>
              </a:rPr>
              <a:t>Utami</a:t>
            </a:r>
            <a:r>
              <a:rPr lang="en-GB" sz="2400" b="1" dirty="0" smtClean="0">
                <a:solidFill>
                  <a:schemeClr val="tx1"/>
                </a:solidFill>
              </a:rPr>
              <a:t>, </a:t>
            </a:r>
            <a:r>
              <a:rPr lang="en-GB" sz="2400" b="1" dirty="0" err="1" smtClean="0">
                <a:solidFill>
                  <a:schemeClr val="tx1"/>
                </a:solidFill>
              </a:rPr>
              <a:t>dkk</a:t>
            </a:r>
            <a:r>
              <a:rPr lang="en-GB" sz="2400" b="1" dirty="0" smtClean="0">
                <a:solidFill>
                  <a:schemeClr val="tx1"/>
                </a:solidFill>
              </a:rPr>
              <a:t>, 2019)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4968"/>
            <a:ext cx="6840760" cy="513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3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2918"/>
            <a:ext cx="7528425" cy="565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1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8331"/>
            <a:ext cx="3657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28" y="1088331"/>
            <a:ext cx="416600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16632"/>
            <a:ext cx="5424555" cy="755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Arial Black" pitchFamily="34" charset="0"/>
              </a:rPr>
              <a:t>KULTUR EMBRIO </a:t>
            </a:r>
            <a:endParaRPr lang="en-GB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3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381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9416" y="3608512"/>
            <a:ext cx="3168352" cy="20882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Media :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 Black" pitchFamily="34" charset="0"/>
              </a:rPr>
              <a:t>MS +  BAP  2 ppm</a:t>
            </a:r>
            <a:endParaRPr lang="en-GB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9151" y="2175258"/>
            <a:ext cx="2637899" cy="22618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 Rounded MT Bold" pitchFamily="34" charset="0"/>
              </a:rPr>
              <a:t>KEUNGGULAN</a:t>
            </a:r>
            <a:endParaRPr lang="en-GB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16016" y="404664"/>
            <a:ext cx="4248472" cy="115212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Perbanyakan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cepat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untuk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tanaman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langka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tanaman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ekonomis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tinggi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tanaman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hasil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pemuliaan</a:t>
            </a:r>
            <a:r>
              <a:rPr lang="en-GB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  <a:latin typeface="Arial Black" pitchFamily="34" charset="0"/>
              </a:rPr>
              <a:t>tanaman</a:t>
            </a:r>
            <a:endParaRPr lang="en-GB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8224" y="2496516"/>
            <a:ext cx="2555776" cy="16137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Arial Black" pitchFamily="34" charset="0"/>
              </a:rPr>
              <a:t>Menghasilkan</a:t>
            </a:r>
            <a:r>
              <a:rPr lang="en-GB" dirty="0" smtClean="0">
                <a:latin typeface="Arial Black" pitchFamily="34" charset="0"/>
              </a:rPr>
              <a:t> </a:t>
            </a:r>
            <a:r>
              <a:rPr lang="en-GB" dirty="0" err="1" smtClean="0">
                <a:latin typeface="Arial Black" pitchFamily="34" charset="0"/>
              </a:rPr>
              <a:t>tanaman</a:t>
            </a:r>
            <a:r>
              <a:rPr lang="en-GB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en-GB" dirty="0" err="1" smtClean="0">
                <a:latin typeface="Arial Black" pitchFamily="34" charset="0"/>
              </a:rPr>
              <a:t>bebas</a:t>
            </a:r>
            <a:r>
              <a:rPr lang="en-GB" dirty="0" smtClean="0">
                <a:latin typeface="Arial Black" pitchFamily="34" charset="0"/>
              </a:rPr>
              <a:t> virus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5153" y="5013176"/>
            <a:ext cx="2808312" cy="115212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Produksi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bibit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dalam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jumlah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besar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dalam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waktu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yang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relatif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singkat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397" y="2060848"/>
            <a:ext cx="2808312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Produksi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tidak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tergantung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musim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19978" y="5013176"/>
            <a:ext cx="2200494" cy="11041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Arial Black" pitchFamily="34" charset="0"/>
              </a:rPr>
              <a:t>Koleksi</a:t>
            </a:r>
            <a:r>
              <a:rPr lang="en-GB" dirty="0" smtClean="0">
                <a:latin typeface="Arial Black" pitchFamily="34" charset="0"/>
              </a:rPr>
              <a:t> Plasma </a:t>
            </a:r>
            <a:r>
              <a:rPr lang="en-GB" dirty="0" err="1" smtClean="0">
                <a:latin typeface="Arial Black" pitchFamily="34" charset="0"/>
              </a:rPr>
              <a:t>Nutfah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8682" y="3534233"/>
            <a:ext cx="2808312" cy="11521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Tidak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memerlukan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lahan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yang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luas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63888" y="5013176"/>
            <a:ext cx="2592288" cy="11521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Biaya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pengangkutan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relatif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murah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7038" y="476672"/>
            <a:ext cx="2808312" cy="115212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Arial Black" pitchFamily="34" charset="0"/>
              </a:rPr>
              <a:t>Menghasilkan</a:t>
            </a:r>
            <a:r>
              <a:rPr lang="en-GB" dirty="0" smtClean="0">
                <a:latin typeface="Arial Black" pitchFamily="34" charset="0"/>
              </a:rPr>
              <a:t> </a:t>
            </a:r>
            <a:r>
              <a:rPr lang="en-GB" dirty="0" err="1" smtClean="0">
                <a:latin typeface="Arial Black" pitchFamily="34" charset="0"/>
              </a:rPr>
              <a:t>bibit</a:t>
            </a:r>
            <a:r>
              <a:rPr lang="en-GB" dirty="0" smtClean="0">
                <a:latin typeface="Arial Black" pitchFamily="34" charset="0"/>
              </a:rPr>
              <a:t> yang </a:t>
            </a:r>
            <a:r>
              <a:rPr lang="en-GB" dirty="0" err="1" smtClean="0">
                <a:latin typeface="Arial Black" pitchFamily="34" charset="0"/>
              </a:rPr>
              <a:t>seragam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917709" y="3837976"/>
            <a:ext cx="951407" cy="3341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2883907" y="2636912"/>
            <a:ext cx="896005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Arrow 12"/>
          <p:cNvSpPr/>
          <p:nvPr/>
        </p:nvSpPr>
        <p:spPr>
          <a:xfrm>
            <a:off x="6227050" y="3068960"/>
            <a:ext cx="361174" cy="23722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>
            <a:off x="4908100" y="1644824"/>
            <a:ext cx="216024" cy="53043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Up Arrow 16"/>
          <p:cNvSpPr/>
          <p:nvPr/>
        </p:nvSpPr>
        <p:spPr>
          <a:xfrm>
            <a:off x="4824122" y="4437112"/>
            <a:ext cx="167956" cy="5760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Elbow Connector 23"/>
          <p:cNvCxnSpPr>
            <a:stCxn id="10" idx="3"/>
          </p:cNvCxnSpPr>
          <p:nvPr/>
        </p:nvCxnSpPr>
        <p:spPr>
          <a:xfrm>
            <a:off x="3555350" y="1052736"/>
            <a:ext cx="728618" cy="129614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" idx="5"/>
          </p:cNvCxnSpPr>
          <p:nvPr/>
        </p:nvCxnSpPr>
        <p:spPr>
          <a:xfrm flipH="1" flipV="1">
            <a:off x="5840739" y="4105871"/>
            <a:ext cx="779239" cy="907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945664" y="4291706"/>
            <a:ext cx="1286974" cy="866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8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8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902624" cy="592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32656"/>
            <a:ext cx="7878621" cy="590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1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\DT DISERTASI SEPT.13\citra\MULIA\citra 5\PICT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6165304"/>
            <a:ext cx="27003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Sumber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Eksplan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1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\DT DISERTASI SEPT.13\citra\AA citra baru\PICT0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58400" y="-7543800"/>
            <a:ext cx="29260800" cy="219456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524328" y="55172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2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  <a:latin typeface="Arial Black" pitchFamily="34" charset="0"/>
              </a:rPr>
              <a:t>VI. PENUTUP</a:t>
            </a:r>
            <a:endParaRPr lang="en-GB" sz="3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GB" sz="3200" dirty="0" err="1" smtClean="0">
                <a:latin typeface="Arial Rounded MT Bold" pitchFamily="34" charset="0"/>
              </a:rPr>
              <a:t>Kultur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jaringan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merupakan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salah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satu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teknik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perbanyakan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 yang  </a:t>
            </a:r>
            <a:r>
              <a:rPr lang="en-GB" sz="3200" dirty="0" err="1" smtClean="0">
                <a:latin typeface="Arial Rounded MT Bold" pitchFamily="34" charset="0"/>
              </a:rPr>
              <a:t>sangat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bermanfaat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untuk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perbanyakan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dalam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jumlah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besar</a:t>
            </a:r>
            <a:r>
              <a:rPr lang="en-GB" sz="3200" dirty="0" smtClean="0">
                <a:latin typeface="Arial Rounded MT Bold" pitchFamily="34" charset="0"/>
              </a:rPr>
              <a:t>,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unggul</a:t>
            </a:r>
            <a:r>
              <a:rPr lang="en-GB" sz="3200" dirty="0" smtClean="0">
                <a:latin typeface="Arial Rounded MT Bold" pitchFamily="34" charset="0"/>
              </a:rPr>
              <a:t>, 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benilai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ekonomi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tinggi</a:t>
            </a:r>
            <a:r>
              <a:rPr lang="en-GB" sz="3200" dirty="0" smtClean="0">
                <a:latin typeface="Arial Rounded MT Bold" pitchFamily="34" charset="0"/>
              </a:rPr>
              <a:t>, 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langka</a:t>
            </a:r>
            <a:r>
              <a:rPr lang="en-GB" sz="3200" dirty="0" smtClean="0">
                <a:latin typeface="Arial Rounded MT Bold" pitchFamily="34" charset="0"/>
              </a:rPr>
              <a:t>,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hasil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pemuliaan</a:t>
            </a:r>
            <a:r>
              <a:rPr lang="en-GB" sz="3200" dirty="0" smtClean="0">
                <a:latin typeface="Arial Rounded MT Bold" pitchFamily="34" charset="0"/>
              </a:rPr>
              <a:t>, </a:t>
            </a:r>
            <a:r>
              <a:rPr lang="en-GB" sz="3200" dirty="0" err="1" smtClean="0">
                <a:latin typeface="Arial Rounded MT Bold" pitchFamily="34" charset="0"/>
              </a:rPr>
              <a:t>perbanyakan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 yang </a:t>
            </a:r>
            <a:r>
              <a:rPr lang="en-GB" sz="3200" dirty="0" err="1" smtClean="0">
                <a:latin typeface="Arial Rounded MT Bold" pitchFamily="34" charset="0"/>
              </a:rPr>
              <a:t>secara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konvensional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sulit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dilakukan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dan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merupakan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salah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satu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teknik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untuk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memperbaiki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sifat</a:t>
            </a:r>
            <a:r>
              <a:rPr lang="en-GB" sz="3200" dirty="0" smtClean="0">
                <a:latin typeface="Arial Rounded MT Bold" pitchFamily="34" charset="0"/>
              </a:rPr>
              <a:t> </a:t>
            </a:r>
            <a:r>
              <a:rPr lang="en-GB" sz="3200" dirty="0" err="1" smtClean="0">
                <a:latin typeface="Arial Rounded MT Bold" pitchFamily="34" charset="0"/>
              </a:rPr>
              <a:t>tanaman</a:t>
            </a:r>
            <a:r>
              <a:rPr lang="en-GB" sz="3200" dirty="0" smtClean="0">
                <a:latin typeface="Arial Rounded MT Bold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\DT DISERTASI SEPT.13\citra\MULIA\citra\PICT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17427" y="260648"/>
            <a:ext cx="51267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doni MT" pitchFamily="18" charset="0"/>
              </a:rPr>
              <a:t>TERIMA KASIH</a:t>
            </a:r>
          </a:p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2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/>
              <a:t>Apa</a:t>
            </a:r>
            <a:r>
              <a:rPr lang="en-GB" sz="3600" dirty="0" smtClean="0"/>
              <a:t> </a:t>
            </a:r>
            <a:r>
              <a:rPr lang="en-GB" sz="3600" dirty="0" err="1" smtClean="0"/>
              <a:t>saja</a:t>
            </a:r>
            <a:r>
              <a:rPr lang="en-GB" sz="3600" dirty="0" smtClean="0"/>
              <a:t> yang </a:t>
            </a:r>
            <a:r>
              <a:rPr lang="en-GB" sz="3600" dirty="0" err="1" smtClean="0"/>
              <a:t>diperlukan</a:t>
            </a:r>
            <a:r>
              <a:rPr lang="en-GB" sz="3600" dirty="0" smtClean="0"/>
              <a:t> 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 err="1" smtClean="0"/>
              <a:t>Bahan</a:t>
            </a:r>
            <a:r>
              <a:rPr lang="en-GB" sz="3200" dirty="0" smtClean="0"/>
              <a:t> </a:t>
            </a:r>
            <a:r>
              <a:rPr lang="en-GB" sz="3200" dirty="0" err="1" smtClean="0"/>
              <a:t>Tanam</a:t>
            </a:r>
            <a:r>
              <a:rPr lang="en-GB" sz="3200" dirty="0" smtClean="0"/>
              <a:t> (</a:t>
            </a:r>
            <a:r>
              <a:rPr lang="en-GB" sz="3200" dirty="0" err="1" smtClean="0"/>
              <a:t>Eksplan</a:t>
            </a:r>
            <a:r>
              <a:rPr lang="en-GB" sz="3200" dirty="0" smtClean="0"/>
              <a:t>) yang </a:t>
            </a:r>
            <a:r>
              <a:rPr lang="en-GB" sz="3200" dirty="0" err="1" smtClean="0"/>
              <a:t>sesuai</a:t>
            </a:r>
            <a:endParaRPr lang="en-GB" sz="3200" dirty="0" smtClean="0"/>
          </a:p>
          <a:p>
            <a:r>
              <a:rPr lang="en-GB" sz="3200" dirty="0" smtClean="0">
                <a:solidFill>
                  <a:srgbClr val="0070C0"/>
                </a:solidFill>
              </a:rPr>
              <a:t>Media </a:t>
            </a:r>
            <a:r>
              <a:rPr lang="en-GB" sz="3200" dirty="0" err="1" smtClean="0">
                <a:solidFill>
                  <a:srgbClr val="0070C0"/>
                </a:solidFill>
              </a:rPr>
              <a:t>tanam</a:t>
            </a:r>
            <a:r>
              <a:rPr lang="en-GB" sz="3200" dirty="0" smtClean="0">
                <a:solidFill>
                  <a:srgbClr val="0070C0"/>
                </a:solidFill>
              </a:rPr>
              <a:t> yang </a:t>
            </a:r>
            <a:r>
              <a:rPr lang="en-GB" sz="3200" dirty="0" err="1" smtClean="0">
                <a:solidFill>
                  <a:srgbClr val="0070C0"/>
                </a:solidFill>
              </a:rPr>
              <a:t>tepat</a:t>
            </a:r>
            <a:endParaRPr lang="en-GB" sz="3200" dirty="0" smtClean="0">
              <a:solidFill>
                <a:srgbClr val="0070C0"/>
              </a:solidFill>
            </a:endParaRPr>
          </a:p>
          <a:p>
            <a:r>
              <a:rPr lang="en-GB" sz="3200" dirty="0" err="1" smtClean="0"/>
              <a:t>Kondisi</a:t>
            </a:r>
            <a:r>
              <a:rPr lang="en-GB" sz="3200" dirty="0" smtClean="0"/>
              <a:t> </a:t>
            </a:r>
            <a:r>
              <a:rPr lang="en-GB" sz="3200" dirty="0" err="1" smtClean="0"/>
              <a:t>steril</a:t>
            </a:r>
            <a:endParaRPr lang="en-GB" sz="3200" dirty="0" smtClean="0"/>
          </a:p>
          <a:p>
            <a:r>
              <a:rPr lang="en-GB" sz="3200" dirty="0" err="1" smtClean="0">
                <a:solidFill>
                  <a:srgbClr val="0070C0"/>
                </a:solidFill>
              </a:rPr>
              <a:t>Zat</a:t>
            </a:r>
            <a:r>
              <a:rPr lang="en-GB" sz="3200" dirty="0" smtClean="0">
                <a:solidFill>
                  <a:srgbClr val="0070C0"/>
                </a:solidFill>
              </a:rPr>
              <a:t> </a:t>
            </a:r>
            <a:r>
              <a:rPr lang="en-GB" sz="3200" dirty="0" err="1" smtClean="0">
                <a:solidFill>
                  <a:srgbClr val="0070C0"/>
                </a:solidFill>
              </a:rPr>
              <a:t>Pengatur</a:t>
            </a:r>
            <a:r>
              <a:rPr lang="en-GB" sz="3200" dirty="0" smtClean="0">
                <a:solidFill>
                  <a:srgbClr val="0070C0"/>
                </a:solidFill>
              </a:rPr>
              <a:t> </a:t>
            </a:r>
            <a:r>
              <a:rPr lang="en-GB" sz="3200" dirty="0" err="1" smtClean="0">
                <a:solidFill>
                  <a:srgbClr val="0070C0"/>
                </a:solidFill>
              </a:rPr>
              <a:t>Tumbuh</a:t>
            </a:r>
            <a:endParaRPr lang="en-GB" sz="3200" dirty="0" smtClean="0">
              <a:solidFill>
                <a:srgbClr val="0070C0"/>
              </a:solidFill>
            </a:endParaRPr>
          </a:p>
          <a:p>
            <a:r>
              <a:rPr lang="en-GB" sz="3200" dirty="0" smtClean="0"/>
              <a:t>Sub </a:t>
            </a:r>
            <a:r>
              <a:rPr lang="en-GB" sz="3200" dirty="0" err="1" smtClean="0"/>
              <a:t>Kultur</a:t>
            </a:r>
            <a:r>
              <a:rPr lang="en-GB" sz="3200" dirty="0" smtClean="0"/>
              <a:t> (</a:t>
            </a:r>
            <a:r>
              <a:rPr lang="en-GB" sz="3200" dirty="0" err="1" smtClean="0"/>
              <a:t>Pemindahan</a:t>
            </a:r>
            <a:r>
              <a:rPr lang="en-GB" sz="3200" dirty="0" smtClean="0"/>
              <a:t> </a:t>
            </a:r>
            <a:r>
              <a:rPr lang="en-GB" sz="3200" dirty="0" err="1" smtClean="0"/>
              <a:t>kultur</a:t>
            </a:r>
            <a:r>
              <a:rPr lang="en-GB" sz="3200" dirty="0" smtClean="0"/>
              <a:t> </a:t>
            </a:r>
            <a:r>
              <a:rPr lang="en-GB" sz="3200" dirty="0" err="1" smtClean="0"/>
              <a:t>ke</a:t>
            </a:r>
            <a:r>
              <a:rPr lang="en-GB" sz="3200" dirty="0" smtClean="0"/>
              <a:t> media </a:t>
            </a:r>
            <a:r>
              <a:rPr lang="en-GB" sz="3200" dirty="0" err="1" smtClean="0"/>
              <a:t>baru</a:t>
            </a:r>
            <a:r>
              <a:rPr lang="en-GB" sz="3200" dirty="0" smtClean="0"/>
              <a:t>)</a:t>
            </a:r>
          </a:p>
          <a:p>
            <a:r>
              <a:rPr lang="en-GB" sz="3200" dirty="0" err="1" smtClean="0">
                <a:solidFill>
                  <a:srgbClr val="0070C0"/>
                </a:solidFill>
              </a:rPr>
              <a:t>Lingkungan</a:t>
            </a:r>
            <a:r>
              <a:rPr lang="en-GB" sz="3200" dirty="0" smtClean="0">
                <a:solidFill>
                  <a:srgbClr val="0070C0"/>
                </a:solidFill>
              </a:rPr>
              <a:t> </a:t>
            </a:r>
            <a:r>
              <a:rPr lang="en-GB" sz="3200" dirty="0" err="1" smtClean="0">
                <a:solidFill>
                  <a:srgbClr val="0070C0"/>
                </a:solidFill>
              </a:rPr>
              <a:t>tumbuh</a:t>
            </a:r>
            <a:r>
              <a:rPr lang="en-GB" sz="3200" dirty="0" smtClean="0">
                <a:solidFill>
                  <a:srgbClr val="0070C0"/>
                </a:solidFill>
              </a:rPr>
              <a:t> yang </a:t>
            </a:r>
            <a:r>
              <a:rPr lang="en-GB" sz="3200" dirty="0" err="1" smtClean="0">
                <a:solidFill>
                  <a:srgbClr val="0070C0"/>
                </a:solidFill>
              </a:rPr>
              <a:t>sesuai</a:t>
            </a:r>
            <a:endParaRPr lang="en-GB" sz="3200" dirty="0" smtClean="0">
              <a:solidFill>
                <a:srgbClr val="0070C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II</a:t>
            </a:r>
            <a:r>
              <a:rPr lang="en-GB" sz="2800" dirty="0" smtClean="0">
                <a:latin typeface="Arial Black" pitchFamily="34" charset="0"/>
              </a:rPr>
              <a:t>. LABORATORIUM KULTUR JARINGAN</a:t>
            </a:r>
            <a:endParaRPr lang="en-GB" sz="2800" dirty="0"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4228"/>
            <a:ext cx="9144000" cy="437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47" y="4813097"/>
            <a:ext cx="1944216" cy="205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43" y="1771717"/>
            <a:ext cx="2003120" cy="15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932" y="3246016"/>
            <a:ext cx="1975068" cy="15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2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4"/>
          <p:cNvSpPr>
            <a:spLocks noChangeArrowheads="1"/>
          </p:cNvSpPr>
          <p:nvPr/>
        </p:nvSpPr>
        <p:spPr bwMode="auto">
          <a:xfrm>
            <a:off x="164385" y="548680"/>
            <a:ext cx="7620000" cy="990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0 h 21600"/>
              <a:gd name="T14" fmla="*/ 1654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544" y="0"/>
                </a:moveTo>
                <a:lnTo>
                  <a:pt x="16544" y="0"/>
                </a:lnTo>
                <a:lnTo>
                  <a:pt x="3375" y="0"/>
                </a:lnTo>
                <a:lnTo>
                  <a:pt x="3375" y="21600"/>
                </a:lnTo>
                <a:lnTo>
                  <a:pt x="1654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0"/>
                </a:moveTo>
                <a:lnTo>
                  <a:pt x="1350" y="21600"/>
                </a:lnTo>
                <a:lnTo>
                  <a:pt x="2700" y="21600"/>
                </a:lnTo>
                <a:lnTo>
                  <a:pt x="2700" y="0"/>
                </a:lnTo>
                <a:close/>
              </a:path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675" y="21600"/>
                </a:lnTo>
                <a:lnTo>
                  <a:pt x="675" y="0"/>
                </a:lnTo>
                <a:close/>
              </a:path>
            </a:pathLst>
          </a:custGeom>
          <a:solidFill>
            <a:srgbClr val="FF66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III. </a:t>
            </a:r>
            <a:r>
              <a:rPr lang="en-US" sz="3600" b="1" dirty="0" err="1" smtClean="0">
                <a:solidFill>
                  <a:srgbClr val="FFFF00"/>
                </a:solidFill>
              </a:rPr>
              <a:t>Teknik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Sterilisasi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123" name="AutoShape 7"/>
          <p:cNvSpPr>
            <a:spLocks noChangeArrowheads="1"/>
          </p:cNvSpPr>
          <p:nvPr/>
        </p:nvSpPr>
        <p:spPr bwMode="auto">
          <a:xfrm>
            <a:off x="176291" y="2017564"/>
            <a:ext cx="7162800" cy="838200"/>
          </a:xfrm>
          <a:prstGeom prst="homePlate">
            <a:avLst>
              <a:gd name="adj" fmla="val 21363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1. STERILISASI RUANGAN </a:t>
            </a:r>
          </a:p>
        </p:txBody>
      </p:sp>
      <p:sp>
        <p:nvSpPr>
          <p:cNvPr id="5124" name="AutoShape 8"/>
          <p:cNvSpPr>
            <a:spLocks noChangeArrowheads="1"/>
          </p:cNvSpPr>
          <p:nvPr/>
        </p:nvSpPr>
        <p:spPr bwMode="auto">
          <a:xfrm>
            <a:off x="1402521" y="3212976"/>
            <a:ext cx="7239000" cy="838200"/>
          </a:xfrm>
          <a:prstGeom prst="homePlate">
            <a:avLst>
              <a:gd name="adj" fmla="val 21590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2. STERILISASI ALAT </a:t>
            </a:r>
          </a:p>
        </p:txBody>
      </p:sp>
      <p:sp>
        <p:nvSpPr>
          <p:cNvPr id="5125" name="AutoShape 9"/>
          <p:cNvSpPr>
            <a:spLocks noChangeArrowheads="1"/>
          </p:cNvSpPr>
          <p:nvPr/>
        </p:nvSpPr>
        <p:spPr bwMode="auto">
          <a:xfrm>
            <a:off x="152478" y="4437112"/>
            <a:ext cx="7186613" cy="838200"/>
          </a:xfrm>
          <a:prstGeom prst="homePlate">
            <a:avLst>
              <a:gd name="adj" fmla="val 21434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3. STERILISASI BAHAN TANAM</a:t>
            </a:r>
          </a:p>
        </p:txBody>
      </p:sp>
      <p:sp>
        <p:nvSpPr>
          <p:cNvPr id="5126" name="AutoShape 10"/>
          <p:cNvSpPr>
            <a:spLocks noChangeArrowheads="1"/>
          </p:cNvSpPr>
          <p:nvPr/>
        </p:nvSpPr>
        <p:spPr bwMode="auto">
          <a:xfrm>
            <a:off x="1402521" y="5661248"/>
            <a:ext cx="7186612" cy="838200"/>
          </a:xfrm>
          <a:prstGeom prst="homePlate">
            <a:avLst>
              <a:gd name="adj" fmla="val 21434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4. STERILISASI MEDIA</a:t>
            </a:r>
          </a:p>
        </p:txBody>
      </p:sp>
    </p:spTree>
    <p:extLst>
      <p:ext uri="{BB962C8B-B14F-4D97-AF65-F5344CB8AC3E}">
        <p14:creationId xmlns:p14="http://schemas.microsoft.com/office/powerpoint/2010/main" val="29691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animBg="1"/>
      <p:bldP spid="5124" grpId="0" animBg="1"/>
      <p:bldP spid="5125" grpId="0" animBg="1"/>
      <p:bldP spid="51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5" y="4293096"/>
            <a:ext cx="2146259" cy="166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404664"/>
            <a:ext cx="74888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Peralatan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Laboratorium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69" y="1539179"/>
            <a:ext cx="1538861" cy="206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78" y="1440344"/>
            <a:ext cx="1955017" cy="195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9179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44" y="4165652"/>
            <a:ext cx="1795495" cy="177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1" y="2126087"/>
            <a:ext cx="1907377" cy="126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4293097"/>
            <a:ext cx="1454381" cy="164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76" y="4315536"/>
            <a:ext cx="1679713" cy="16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94122"/>
          </a:xfrm>
        </p:spPr>
        <p:txBody>
          <a:bodyPr/>
          <a:lstStyle/>
          <a:p>
            <a:r>
              <a:rPr lang="en-GB" dirty="0" err="1" smtClean="0"/>
              <a:t>Sterilisasi</a:t>
            </a:r>
            <a:r>
              <a:rPr lang="en-GB" dirty="0" smtClean="0"/>
              <a:t> </a:t>
            </a:r>
            <a:r>
              <a:rPr lang="en-GB" dirty="0" err="1" smtClean="0"/>
              <a:t>Alat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7336"/>
            <a:ext cx="3371843" cy="18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341595" cy="187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09" y="1556792"/>
            <a:ext cx="3079407" cy="411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5877272"/>
            <a:ext cx="74888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Sterilisasi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alat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menggunakan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autoclave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selama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</a:p>
          <a:p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1 jam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pada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temperatur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121</a:t>
            </a:r>
            <a:r>
              <a:rPr lang="en-GB" baseline="30000" dirty="0" smtClean="0">
                <a:solidFill>
                  <a:schemeClr val="tx1"/>
                </a:solidFill>
                <a:latin typeface="Arial Black" pitchFamily="34" charset="0"/>
              </a:rPr>
              <a:t>0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C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dan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 Black" pitchFamily="34" charset="0"/>
              </a:rPr>
              <a:t>tekanan</a:t>
            </a:r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 15-17.5 Psi</a:t>
            </a:r>
            <a:endParaRPr lang="en-GB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1146</TotalTime>
  <Words>804</Words>
  <Application>Microsoft Office PowerPoint</Application>
  <PresentationFormat>On-screen Show (4:3)</PresentationFormat>
  <Paragraphs>157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Adjacency</vt:lpstr>
      <vt:lpstr>PowerPoint Presentation</vt:lpstr>
      <vt:lpstr>PowerPoint Presentation</vt:lpstr>
      <vt:lpstr>PowerPoint Presentation</vt:lpstr>
      <vt:lpstr>PowerPoint Presentation</vt:lpstr>
      <vt:lpstr>Apa saja yang diperlukan ?</vt:lpstr>
      <vt:lpstr>II. LABORATORIUM KULTUR JARINGAN</vt:lpstr>
      <vt:lpstr>PowerPoint Presentation</vt:lpstr>
      <vt:lpstr>PowerPoint Presentation</vt:lpstr>
      <vt:lpstr>Sterilisasi Alat </vt:lpstr>
      <vt:lpstr>PowerPoint Presentation</vt:lpstr>
      <vt:lpstr>Beberapa jenis bahan sterilisasi eksplan beserta kisaran konsentrasi dan lama perendaman</vt:lpstr>
      <vt:lpstr>PowerPoint Presentation</vt:lpstr>
      <vt:lpstr>PowerPoint Presentation</vt:lpstr>
      <vt:lpstr>PowerPoint Presentation</vt:lpstr>
      <vt:lpstr>BEBERAPA KOMPOSISI MEDIA</vt:lpstr>
      <vt:lpstr>PowerPoint Presentation</vt:lpstr>
      <vt:lpstr>PowerPoint Presentation</vt:lpstr>
      <vt:lpstr>V. METODE PERBANYAKAN TANAMAN DENGAN     TEKNIK KULTUR JARINGAN</vt:lpstr>
      <vt:lpstr>PowerPoint Presentation</vt:lpstr>
      <vt:lpstr>PowerPoint Presentation</vt:lpstr>
      <vt:lpstr>PowerPoint Presentation</vt:lpstr>
      <vt:lpstr>Kultur Organ</vt:lpstr>
      <vt:lpstr>Perbanyakan Pisang </vt:lpstr>
      <vt:lpstr>Perbanyakan Pisang </vt:lpstr>
      <vt:lpstr>PowerPoint Presentation</vt:lpstr>
      <vt:lpstr>PowerPoint Presentation</vt:lpstr>
      <vt:lpstr>PowerPoint Presentation</vt:lpstr>
      <vt:lpstr>Inokulasi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Induksi Embriogenesis pada  Anggrek Bulan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VI. PENUTUP</vt:lpstr>
      <vt:lpstr>PowerPoint Presentation</vt:lpstr>
    </vt:vector>
  </TitlesOfParts>
  <Company>Deftones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TEKNIK KULTUR JARINGAN UNTUK PERBANYAKAN TANAMAN</dc:title>
  <dc:creator>ACER</dc:creator>
  <cp:lastModifiedBy>ACER</cp:lastModifiedBy>
  <cp:revision>117</cp:revision>
  <dcterms:created xsi:type="dcterms:W3CDTF">2020-06-22T10:58:17Z</dcterms:created>
  <dcterms:modified xsi:type="dcterms:W3CDTF">2020-06-26T00:27:58Z</dcterms:modified>
</cp:coreProperties>
</file>