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7" r:id="rId3"/>
    <p:sldId id="280" r:id="rId4"/>
    <p:sldId id="281" r:id="rId5"/>
    <p:sldId id="282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16" r:id="rId15"/>
    <p:sldId id="305" r:id="rId16"/>
    <p:sldId id="306" r:id="rId17"/>
    <p:sldId id="307" r:id="rId18"/>
    <p:sldId id="308" r:id="rId19"/>
    <p:sldId id="315" r:id="rId20"/>
    <p:sldId id="312" r:id="rId21"/>
    <p:sldId id="313" r:id="rId22"/>
    <p:sldId id="314" r:id="rId23"/>
    <p:sldId id="310" r:id="rId24"/>
    <p:sldId id="309" r:id="rId25"/>
    <p:sldId id="279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4D41-E5DD-4C18-B1DE-CE79D23C4D9C}" type="datetimeFigureOut">
              <a:rPr lang="id-ID" smtClean="0"/>
              <a:t>06/08/2019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BC90F-6BF5-43D3-979F-691EB0F1D5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370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A55-858C-421C-A0A4-5221017E04AA}" type="datetimeFigureOut">
              <a:rPr lang="id-ID" smtClean="0"/>
              <a:t>06/08/2019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8567-CAC4-4ADA-8CB3-08E688168738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A55-858C-421C-A0A4-5221017E04AA}" type="datetimeFigureOut">
              <a:rPr lang="id-ID" smtClean="0"/>
              <a:t>06/08/2019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8567-CAC4-4ADA-8CB3-08E6881687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A55-858C-421C-A0A4-5221017E04AA}" type="datetimeFigureOut">
              <a:rPr lang="id-ID" smtClean="0"/>
              <a:t>06/08/2019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8567-CAC4-4ADA-8CB3-08E6881687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A55-858C-421C-A0A4-5221017E04AA}" type="datetimeFigureOut">
              <a:rPr lang="id-ID" smtClean="0"/>
              <a:t>06/08/2019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8567-CAC4-4ADA-8CB3-08E688168738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A55-858C-421C-A0A4-5221017E04AA}" type="datetimeFigureOut">
              <a:rPr lang="id-ID" smtClean="0"/>
              <a:t>06/08/2019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8567-CAC4-4ADA-8CB3-08E6881687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A55-858C-421C-A0A4-5221017E04AA}" type="datetimeFigureOut">
              <a:rPr lang="id-ID" smtClean="0"/>
              <a:t>06/08/2019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8567-CAC4-4ADA-8CB3-08E688168738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A55-858C-421C-A0A4-5221017E04AA}" type="datetimeFigureOut">
              <a:rPr lang="id-ID" smtClean="0"/>
              <a:t>06/08/2019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8567-CAC4-4ADA-8CB3-08E688168738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A55-858C-421C-A0A4-5221017E04AA}" type="datetimeFigureOut">
              <a:rPr lang="id-ID" smtClean="0"/>
              <a:t>06/08/2019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8567-CAC4-4ADA-8CB3-08E6881687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A55-858C-421C-A0A4-5221017E04AA}" type="datetimeFigureOut">
              <a:rPr lang="id-ID" smtClean="0"/>
              <a:t>06/08/2019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8567-CAC4-4ADA-8CB3-08E6881687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A55-858C-421C-A0A4-5221017E04AA}" type="datetimeFigureOut">
              <a:rPr lang="id-ID" smtClean="0"/>
              <a:t>06/08/2019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8567-CAC4-4ADA-8CB3-08E68816873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4AA55-858C-421C-A0A4-5221017E04AA}" type="datetimeFigureOut">
              <a:rPr lang="id-ID" smtClean="0"/>
              <a:t>06/08/2019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F8567-CAC4-4ADA-8CB3-08E688168738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4AA55-858C-421C-A0A4-5221017E04AA}" type="datetimeFigureOut">
              <a:rPr lang="id-ID" smtClean="0"/>
              <a:t>06/08/2019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0F8567-CAC4-4ADA-8CB3-08E688168738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 r="15596"/>
          <a:stretch>
            <a:fillRect/>
          </a:stretch>
        </p:blipFill>
        <p:spPr bwMode="auto">
          <a:xfrm>
            <a:off x="755576" y="35525"/>
            <a:ext cx="7676933" cy="605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71538" y="4307246"/>
            <a:ext cx="7144212" cy="214314"/>
            <a:chOff x="336" y="1735"/>
            <a:chExt cx="4806" cy="294"/>
          </a:xfrm>
        </p:grpSpPr>
        <p:sp>
          <p:nvSpPr>
            <p:cNvPr id="14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" name="Picture 6" descr="Logo Joglo Ta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755576" y="16860"/>
            <a:ext cx="1369362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99591" y="4551511"/>
            <a:ext cx="753291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anose="020B0806030902050204" pitchFamily="34" charset="0"/>
              </a:rPr>
              <a:t>Membangun Indonesia dengan Pertanian Berkelanjutan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75026" y="6137541"/>
            <a:ext cx="8273438" cy="720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31B6FD"/>
              </a:buClr>
            </a:pPr>
            <a:r>
              <a:rPr lang="id-ID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 : TO. Suprapto (082223331957)</a:t>
            </a:r>
          </a:p>
          <a:p>
            <a:pPr>
              <a:spcBef>
                <a:spcPts val="0"/>
              </a:spcBef>
              <a:buClr>
                <a:srgbClr val="31B6FD"/>
              </a:buClr>
            </a:pPr>
            <a:r>
              <a:rPr lang="id-ID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JOGLO TANI, Mandungan 1, Margoluwih, Seyegan, Sleman, Yogyakarta</a:t>
            </a:r>
          </a:p>
          <a:p>
            <a:pPr>
              <a:spcBef>
                <a:spcPts val="0"/>
              </a:spcBef>
              <a:buClr>
                <a:srgbClr val="31B6FD"/>
              </a:buClr>
            </a:pPr>
            <a:endParaRPr lang="id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013" y="3230028"/>
            <a:ext cx="84985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PEMBERDAYAAN MASYARAKAT </a:t>
            </a:r>
            <a:endParaRPr lang="id-ID" sz="3200" i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3200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BERBASIS </a:t>
            </a:r>
            <a:r>
              <a:rPr lang="id-ID" sz="3200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KEARIFAN LOKAL</a:t>
            </a:r>
          </a:p>
        </p:txBody>
      </p:sp>
    </p:spTree>
    <p:extLst>
      <p:ext uri="{BB962C8B-B14F-4D97-AF65-F5344CB8AC3E}">
        <p14:creationId xmlns:p14="http://schemas.microsoft.com/office/powerpoint/2010/main" val="403113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7" y="1052736"/>
            <a:ext cx="838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Kapan Kita membangun</a:t>
            </a:r>
            <a:endParaRPr lang="id-ID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/>
              <a:t>9</a:t>
            </a:r>
          </a:p>
        </p:txBody>
      </p:sp>
      <p:pic>
        <p:nvPicPr>
          <p:cNvPr id="11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3877" y="1668773"/>
            <a:ext cx="8440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id-I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“Membangun dari bawah</a:t>
            </a:r>
          </a:p>
          <a:p>
            <a:r>
              <a:rPr lang="id-I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d</a:t>
            </a:r>
            <a:r>
              <a:rPr lang="id-I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an membongkar dari atas”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8770" y="3330858"/>
            <a:ext cx="7097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 smtClean="0">
                <a:solidFill>
                  <a:srgbClr val="0070C0"/>
                </a:solidFill>
                <a:latin typeface="Futura Md BT" panose="020B0602020204020303" pitchFamily="34" charset="0"/>
                <a:cs typeface="Aharoni" panose="02010803020104030203" pitchFamily="2" charset="-79"/>
              </a:rPr>
              <a:t>Rebah Tuntas</a:t>
            </a:r>
          </a:p>
          <a:p>
            <a:r>
              <a:rPr lang="id-ID" sz="3600" b="1" dirty="0" smtClean="0">
                <a:latin typeface="Futura Md BT" panose="020B0602020204020303" pitchFamily="34" charset="0"/>
                <a:cs typeface="Aharoni" panose="02010803020104030203" pitchFamily="2" charset="-79"/>
              </a:rPr>
              <a:t>Rencana dari bawah, Tuntunan dari atas.</a:t>
            </a:r>
          </a:p>
        </p:txBody>
      </p:sp>
    </p:spTree>
    <p:extLst>
      <p:ext uri="{BB962C8B-B14F-4D97-AF65-F5344CB8AC3E}">
        <p14:creationId xmlns:p14="http://schemas.microsoft.com/office/powerpoint/2010/main" val="20411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/>
              <a:t>10</a:t>
            </a:r>
            <a:endParaRPr lang="id-ID" sz="2200" b="1" dirty="0"/>
          </a:p>
        </p:txBody>
      </p:sp>
      <p:pic>
        <p:nvPicPr>
          <p:cNvPr id="11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3528" y="1052736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Sadar Diri</a:t>
            </a:r>
            <a:endParaRPr lang="id-I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7" y="1889537"/>
            <a:ext cx="8380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Membongkar masalah yang dihadapi</a:t>
            </a:r>
          </a:p>
          <a:p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sehingga menjadi :</a:t>
            </a:r>
            <a:endParaRPr lang="id-ID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298814" y="3218135"/>
            <a:ext cx="5688632" cy="3185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id-ID" sz="3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1. Kenal Diri</a:t>
            </a:r>
          </a:p>
          <a:p>
            <a:pPr marL="0" indent="0">
              <a:buFont typeface="Symbol" pitchFamily="18" charset="2"/>
              <a:buNone/>
            </a:pPr>
            <a:r>
              <a:rPr lang="id-ID" sz="3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2. Tahu Diri</a:t>
            </a:r>
          </a:p>
          <a:p>
            <a:pPr marL="0" indent="0">
              <a:buFont typeface="Symbol" pitchFamily="18" charset="2"/>
              <a:buNone/>
            </a:pPr>
            <a:r>
              <a:rPr lang="id-ID" sz="3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3. Mawas Diri</a:t>
            </a:r>
          </a:p>
          <a:p>
            <a:pPr marL="0" indent="0">
              <a:buFont typeface="Symbol" pitchFamily="18" charset="2"/>
              <a:buNone/>
            </a:pPr>
            <a:r>
              <a:rPr lang="id-ID" sz="3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4. Harga Diri</a:t>
            </a:r>
          </a:p>
          <a:p>
            <a:pPr marL="0" indent="0">
              <a:buFont typeface="Symbol" pitchFamily="18" charset="2"/>
              <a:buNone/>
            </a:pPr>
            <a:r>
              <a:rPr lang="id-ID" sz="3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5. Jati Diri</a:t>
            </a:r>
            <a:endParaRPr lang="id-ID" sz="32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275856" y="3789040"/>
            <a:ext cx="1787843" cy="1656184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3956863"/>
            <a:ext cx="3779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Rancang Bangun</a:t>
            </a:r>
            <a:endParaRPr lang="id-ID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4592235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latin typeface="Futura Md BT" panose="020B0602020204020303" pitchFamily="34" charset="0"/>
                <a:cs typeface="Aharoni" panose="02010803020104030203" pitchFamily="2" charset="-79"/>
              </a:rPr>
              <a:t>Untuk bisa mempunyai</a:t>
            </a:r>
          </a:p>
          <a:p>
            <a:pPr algn="ctr"/>
            <a:r>
              <a:rPr lang="id-ID" sz="2400" b="1" dirty="0" smtClean="0">
                <a:solidFill>
                  <a:srgbClr val="FF0000"/>
                </a:solidFill>
                <a:latin typeface="Futura Md BT" panose="020B0602020204020303" pitchFamily="34" charset="0"/>
                <a:cs typeface="Aharoni" panose="02010803020104030203" pitchFamily="2" charset="-79"/>
              </a:rPr>
              <a:t>Harga Diri </a:t>
            </a:r>
            <a:r>
              <a:rPr lang="id-ID" sz="2400" b="1" dirty="0" smtClean="0">
                <a:latin typeface="Futura Md BT" panose="020B0602020204020303" pitchFamily="34" charset="0"/>
                <a:cs typeface="Aharoni" panose="02010803020104030203" pitchFamily="2" charset="-79"/>
              </a:rPr>
              <a:t>dan mempunyai</a:t>
            </a:r>
          </a:p>
          <a:p>
            <a:pPr algn="ctr"/>
            <a:r>
              <a:rPr lang="id-ID" sz="4800" b="1" dirty="0" smtClean="0">
                <a:solidFill>
                  <a:srgbClr val="FF0000"/>
                </a:solidFill>
                <a:latin typeface="Futura Md BT" panose="020B0602020204020303" pitchFamily="34" charset="0"/>
                <a:cs typeface="Aharoni" panose="02010803020104030203" pitchFamily="2" charset="-79"/>
              </a:rPr>
              <a:t>Jati Diri</a:t>
            </a:r>
            <a:endParaRPr lang="id-ID" sz="4800" b="1" dirty="0">
              <a:solidFill>
                <a:srgbClr val="FF0000"/>
              </a:solidFill>
              <a:latin typeface="Futura Md BT" panose="020B0602020204020303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38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/>
              <a:t>11</a:t>
            </a:r>
            <a:endParaRPr lang="id-ID" sz="2200" b="1" dirty="0"/>
          </a:p>
        </p:txBody>
      </p:sp>
      <p:pic>
        <p:nvPicPr>
          <p:cNvPr id="11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527" y="1052736"/>
            <a:ext cx="8380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Bagaimana cara membangun Pertanian</a:t>
            </a:r>
            <a:endParaRPr lang="id-ID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187" y="2632844"/>
            <a:ext cx="8230181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36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Gerbang Dewi/Dedi Kampung Raja Mapan</a:t>
            </a:r>
          </a:p>
          <a:p>
            <a:pPr algn="ctr"/>
            <a:r>
              <a:rPr lang="id-ID" sz="3200" dirty="0" smtClean="0">
                <a:solidFill>
                  <a:srgbClr val="002060"/>
                </a:solidFill>
                <a:latin typeface="Impact" panose="020B0806030902050204" pitchFamily="34" charset="0"/>
              </a:rPr>
              <a:t>Gerakan Pembangunan Desa Wisata, Desa Digital, Kawasan Masyarakat Pertanian Unggulan, Rakyat Sejahtera,  Mandiri Pangan</a:t>
            </a:r>
          </a:p>
        </p:txBody>
      </p:sp>
      <p:cxnSp>
        <p:nvCxnSpPr>
          <p:cNvPr id="4" name="Elbow Connector 3"/>
          <p:cNvCxnSpPr>
            <a:endCxn id="14" idx="0"/>
          </p:cNvCxnSpPr>
          <p:nvPr/>
        </p:nvCxnSpPr>
        <p:spPr>
          <a:xfrm>
            <a:off x="2627784" y="2132856"/>
            <a:ext cx="1942494" cy="499988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>
            <a:off x="3454153" y="4953525"/>
            <a:ext cx="2232248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887235" y="5552465"/>
            <a:ext cx="7418909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id-I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“Mulai dari Rumah Tangga”</a:t>
            </a:r>
          </a:p>
        </p:txBody>
      </p:sp>
    </p:spTree>
    <p:extLst>
      <p:ext uri="{BB962C8B-B14F-4D97-AF65-F5344CB8AC3E}">
        <p14:creationId xmlns:p14="http://schemas.microsoft.com/office/powerpoint/2010/main" val="5123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/>
              <a:t>12</a:t>
            </a:r>
            <a:endParaRPr lang="id-ID" sz="2200" b="1" dirty="0"/>
          </a:p>
        </p:txBody>
      </p:sp>
      <p:pic>
        <p:nvPicPr>
          <p:cNvPr id="11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3528" y="908720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Program KRPL</a:t>
            </a:r>
            <a:endParaRPr lang="id-I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9" y="206084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  <a:latin typeface="Futura Md BT" panose="020B0602020204020303" pitchFamily="34" charset="0"/>
                <a:cs typeface="Aharoni" panose="02010803020104030203" pitchFamily="2" charset="-79"/>
              </a:rPr>
              <a:t>Dengan melakukan :</a:t>
            </a:r>
            <a:endParaRPr lang="id-ID" sz="2800" b="1" dirty="0">
              <a:solidFill>
                <a:schemeClr val="accent6">
                  <a:lumMod val="75000"/>
                </a:schemeClr>
              </a:solidFill>
              <a:latin typeface="Futura Md BT" panose="020B0602020204020303" pitchFamily="34" charset="0"/>
              <a:cs typeface="Aharoni" panose="02010803020104030203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1117423"/>
            <a:ext cx="4007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Futura Md BT" panose="020B0602020204020303" pitchFamily="34" charset="0"/>
                <a:cs typeface="Aharoni" panose="02010803020104030203" pitchFamily="2" charset="-79"/>
              </a:rPr>
              <a:t>Kawasan Rumah </a:t>
            </a:r>
          </a:p>
          <a:p>
            <a:r>
              <a:rPr lang="id-ID" sz="3200" b="1" dirty="0" smtClean="0">
                <a:latin typeface="Futura Md BT" panose="020B0602020204020303" pitchFamily="34" charset="0"/>
                <a:cs typeface="Aharoni" panose="02010803020104030203" pitchFamily="2" charset="-79"/>
              </a:rPr>
              <a:t>Pangan Lestari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92436" y="3391482"/>
            <a:ext cx="4881009" cy="1981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 1. Akar	  2. Batang</a:t>
            </a:r>
          </a:p>
          <a:p>
            <a:r>
              <a:rPr lang="id-ID" sz="24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 3. Daun	  4. Bunga</a:t>
            </a:r>
          </a:p>
          <a:p>
            <a:r>
              <a:rPr lang="id-ID" sz="24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 5. Buah	  6. Ikan</a:t>
            </a:r>
          </a:p>
          <a:p>
            <a:r>
              <a:rPr lang="id-ID" sz="24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 7. Unggas	  8. Ternak Besar</a:t>
            </a:r>
            <a:endParaRPr lang="id-ID" sz="24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62493" y="2443468"/>
            <a:ext cx="4731332" cy="1309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d-ID" sz="3000" dirty="0" smtClean="0">
                <a:solidFill>
                  <a:srgbClr val="00B050"/>
                </a:solidFill>
                <a:latin typeface="Impact" panose="020B0806030902050204" pitchFamily="34" charset="0"/>
              </a:rPr>
              <a:t>Tanam apa yang kita makan.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d-ID" sz="3000" dirty="0">
                <a:solidFill>
                  <a:srgbClr val="00B050"/>
                </a:solidFill>
                <a:latin typeface="Impact" panose="020B0806030902050204" pitchFamily="34" charset="0"/>
              </a:rPr>
              <a:t>M</a:t>
            </a:r>
            <a:r>
              <a:rPr lang="id-ID" sz="3000" dirty="0" smtClean="0">
                <a:solidFill>
                  <a:srgbClr val="00B050"/>
                </a:solidFill>
                <a:latin typeface="Impact" panose="020B0806030902050204" pitchFamily="34" charset="0"/>
              </a:rPr>
              <a:t>akan apa yang kita tanam.</a:t>
            </a:r>
          </a:p>
        </p:txBody>
      </p:sp>
      <p:pic>
        <p:nvPicPr>
          <p:cNvPr id="4098" name="Picture 2" descr="D:\99. PROJECT\BOLO MITRA\MATERI PAK TO\P_20190612_132238_1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322458"/>
            <a:ext cx="3060887" cy="40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41415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/>
              <a:t>13</a:t>
            </a:r>
            <a:endParaRPr lang="id-ID" sz="2200" b="1" dirty="0"/>
          </a:p>
        </p:txBody>
      </p:sp>
      <p:pic>
        <p:nvPicPr>
          <p:cNvPr id="8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9604" y="88535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Program SAPTA PESONA </a:t>
            </a:r>
            <a:endParaRPr lang="id-I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858900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Lumbung Pangan 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Karbohidrat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, protein, hijauan)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Kebun bibit  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(Plasma nutfah)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Media informasi 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(Dari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, oleh dan untuk masyarakat)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Komunikasi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(Dari rakyat ke pemerintah atau sebaliknya)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Klinik konsultasi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( Layanan Interaksi Masyarakat 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secara dua 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arah)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Edukasi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(Bimbingan, Latihan dan Pemagangan)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Wisata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 ( 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Wahana </a:t>
            </a:r>
            <a:r>
              <a:rPr lang="id-ID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rekreasi / hiburan)</a:t>
            </a:r>
            <a:endParaRPr lang="id-ID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/>
              <a:t>14</a:t>
            </a:r>
            <a:endParaRPr lang="id-ID" sz="2200" b="1" dirty="0"/>
          </a:p>
        </p:txBody>
      </p:sp>
      <p:pic>
        <p:nvPicPr>
          <p:cNvPr id="11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92984" y="1124744"/>
            <a:ext cx="4499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“ Bisa Tanam </a:t>
            </a:r>
          </a:p>
          <a:p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Mengapa harus Membeli ”</a:t>
            </a:r>
            <a:endParaRPr lang="id-ID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0842" y="3230974"/>
            <a:ext cx="4207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Inilah </a:t>
            </a:r>
          </a:p>
          <a:p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Daulat </a:t>
            </a:r>
          </a:p>
          <a:p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Pangan</a:t>
            </a:r>
            <a:endParaRPr lang="id-I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122" name="Picture 2" descr="D:\99. PROJECT\BOLO MITRA\MATERI PAK TO\P_20190612_132106_1_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6" y="1268759"/>
            <a:ext cx="3829634" cy="51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3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/>
              <a:t>15</a:t>
            </a:r>
            <a:endParaRPr lang="id-ID" sz="2200" b="1" dirty="0"/>
          </a:p>
        </p:txBody>
      </p:sp>
      <p:pic>
        <p:nvPicPr>
          <p:cNvPr id="11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3528" y="90872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Membangun Kelompok</a:t>
            </a:r>
            <a:endParaRPr lang="id-I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7" y="1745521"/>
            <a:ext cx="496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1. Kelompok Primer</a:t>
            </a:r>
            <a:endParaRPr lang="id-ID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223766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Futura Md BT" panose="020B0602020204020303" pitchFamily="34" charset="0"/>
                <a:cs typeface="Aharoni" panose="02010803020104030203" pitchFamily="2" charset="-79"/>
              </a:rPr>
              <a:t>Kumpulan Petani Pelaku Budidaya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8" y="3000151"/>
            <a:ext cx="496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. Kelompok Sekunder</a:t>
            </a:r>
            <a:endParaRPr lang="id-ID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3492297"/>
            <a:ext cx="79388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Futura Md BT" panose="020B0602020204020303" pitchFamily="34" charset="0"/>
                <a:cs typeface="Aharoni" panose="02010803020104030203" pitchFamily="2" charset="-79"/>
              </a:rPr>
              <a:t>Kumpulan petani yang menyediakan</a:t>
            </a:r>
          </a:p>
          <a:p>
            <a:r>
              <a:rPr lang="id-ID" sz="3200" b="1" dirty="0">
                <a:latin typeface="Futura Md BT" panose="020B0602020204020303" pitchFamily="34" charset="0"/>
                <a:cs typeface="Aharoni" panose="02010803020104030203" pitchFamily="2" charset="-79"/>
              </a:rPr>
              <a:t>s</a:t>
            </a:r>
            <a:r>
              <a:rPr lang="id-ID" sz="3200" b="1" dirty="0" smtClean="0">
                <a:latin typeface="Futura Md BT" panose="020B0602020204020303" pitchFamily="34" charset="0"/>
                <a:cs typeface="Aharoni" panose="02010803020104030203" pitchFamily="2" charset="-79"/>
              </a:rPr>
              <a:t>arana prasarana dan bertanggung jawab menjamin pasar dan pemasarannya (BUMP/BUMDesa)</a:t>
            </a:r>
          </a:p>
        </p:txBody>
      </p:sp>
    </p:spTree>
    <p:extLst>
      <p:ext uri="{BB962C8B-B14F-4D97-AF65-F5344CB8AC3E}">
        <p14:creationId xmlns:p14="http://schemas.microsoft.com/office/powerpoint/2010/main" val="32320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05273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TANTANGAN DAN PELUANG </a:t>
            </a:r>
            <a:endParaRPr lang="id-I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763688" y="2103176"/>
            <a:ext cx="6858768" cy="1836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Arah kebijakan Pemerintah Kaltim Menuju Kedaulatan Pangan  </a:t>
            </a:r>
          </a:p>
          <a:p>
            <a:endParaRPr lang="id-ID" sz="3600" b="1" dirty="0" smtClean="0">
              <a:solidFill>
                <a:srgbClr val="FF0000"/>
              </a:solidFill>
              <a:latin typeface="Futura Md BT" panose="020B0602020204020303" pitchFamily="34" charset="0"/>
            </a:endParaRPr>
          </a:p>
          <a:p>
            <a:pPr algn="just"/>
            <a:endParaRPr lang="id-ID" sz="3600" b="1" dirty="0">
              <a:solidFill>
                <a:schemeClr val="accent3">
                  <a:lumMod val="75000"/>
                </a:schemeClr>
              </a:solidFill>
              <a:latin typeface="Futura Md BT" panose="020B0602020204020303" pitchFamily="34" charset="0"/>
            </a:endParaRPr>
          </a:p>
          <a:p>
            <a:pPr algn="just"/>
            <a:endParaRPr lang="id-ID" sz="3600" b="1" dirty="0">
              <a:solidFill>
                <a:srgbClr val="00B050"/>
              </a:solidFill>
              <a:latin typeface="Futura Md BT" panose="020B0602020204020303" pitchFamily="34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/>
              <a:t>16</a:t>
            </a:r>
            <a:endParaRPr lang="id-ID" sz="2200" b="1" dirty="0"/>
          </a:p>
        </p:txBody>
      </p:sp>
      <p:pic>
        <p:nvPicPr>
          <p:cNvPr id="9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159088" y="172690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107504" y="2079035"/>
            <a:ext cx="1512168" cy="882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1763688" y="3573016"/>
            <a:ext cx="7200800" cy="1597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Potensi sumberdaya lahan, air, Plasma nutfah (</a:t>
            </a:r>
            <a:r>
              <a:rPr lang="id-ID" sz="3200" b="1" i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kekayaan alam yang sangat berharga bagi kemajuan ilmu pengetahuan dan teknologi</a:t>
            </a:r>
            <a:r>
              <a:rPr lang="id-ID" sz="32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), mineral (organik), dan finansial</a:t>
            </a:r>
            <a:endParaRPr lang="id-ID" sz="3600" b="1" dirty="0" smtClean="0">
              <a:solidFill>
                <a:srgbClr val="FF0000"/>
              </a:solidFill>
              <a:latin typeface="Futura Md BT" panose="020B0602020204020303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07504" y="4077072"/>
            <a:ext cx="1512168" cy="882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27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Isosceles Triangle 11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/>
              <a:t>17</a:t>
            </a:r>
            <a:endParaRPr lang="id-ID" sz="2200" b="1" dirty="0"/>
          </a:p>
        </p:txBody>
      </p:sp>
      <p:pic>
        <p:nvPicPr>
          <p:cNvPr id="13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159088" y="172690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34649" y="1042194"/>
            <a:ext cx="4077311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600" b="1" dirty="0" smtClean="0">
                <a:solidFill>
                  <a:schemeClr val="accent3">
                    <a:lumMod val="75000"/>
                  </a:schemeClr>
                </a:solidFill>
                <a:latin typeface="Futura Md BT" panose="020B0602020204020303" pitchFamily="34" charset="0"/>
              </a:rPr>
              <a:t>Inovasi pemerintah Kaltim  dengan melibatkan akademisi, pengusaha dan masyarakat tani, wujudnya apa  ?</a:t>
            </a:r>
          </a:p>
          <a:p>
            <a:pPr algn="ctr"/>
            <a:endParaRPr lang="id-ID" sz="4800" b="1" dirty="0" smtClean="0">
              <a:solidFill>
                <a:srgbClr val="FF0000"/>
              </a:solidFill>
              <a:latin typeface="Futura Md BT" panose="020B0602020204020303" pitchFamily="34" charset="0"/>
            </a:endParaRPr>
          </a:p>
          <a:p>
            <a:pPr algn="just"/>
            <a:endParaRPr lang="id-ID" sz="4800" b="1" dirty="0">
              <a:solidFill>
                <a:schemeClr val="accent3">
                  <a:lumMod val="75000"/>
                </a:schemeClr>
              </a:solidFill>
              <a:latin typeface="Futura Md BT" panose="020B0602020204020303" pitchFamily="34" charset="0"/>
            </a:endParaRPr>
          </a:p>
          <a:p>
            <a:pPr algn="just"/>
            <a:endParaRPr lang="id-ID" sz="3600" b="1" dirty="0">
              <a:solidFill>
                <a:srgbClr val="00B050"/>
              </a:solidFill>
              <a:latin typeface="Futura Md BT" panose="020B06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4"/>
          <a:stretch/>
        </p:blipFill>
        <p:spPr>
          <a:xfrm>
            <a:off x="4211960" y="1014222"/>
            <a:ext cx="4842123" cy="50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77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Isosceles Triangle 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/>
              <a:t>18</a:t>
            </a:r>
            <a:endParaRPr lang="id-ID" sz="2200" b="1" dirty="0"/>
          </a:p>
        </p:txBody>
      </p:sp>
      <p:pic>
        <p:nvPicPr>
          <p:cNvPr id="7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159088" y="172690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86366" y="1268760"/>
            <a:ext cx="803609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40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Joglo Tani  Berpendapat : </a:t>
            </a:r>
          </a:p>
          <a:p>
            <a:r>
              <a:rPr lang="id-ID" sz="32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Perlunya  </a:t>
            </a:r>
            <a:r>
              <a:rPr lang="id-ID" sz="3200" b="1" dirty="0">
                <a:solidFill>
                  <a:srgbClr val="0070C0"/>
                </a:solidFill>
                <a:latin typeface="Futura Md BT" panose="020B0602020204020303" pitchFamily="34" charset="0"/>
              </a:rPr>
              <a:t>p</a:t>
            </a:r>
            <a:r>
              <a:rPr lang="id-ID" sz="32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engalaman dari berbagai daerah di Indonesia yang dapat diadopsi di Kalimatan Timur. </a:t>
            </a:r>
          </a:p>
          <a:p>
            <a:r>
              <a:rPr lang="id-ID" sz="32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“ </a:t>
            </a:r>
            <a:r>
              <a:rPr lang="id-ID" sz="3200" b="1" i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Karena Besarnya potensi dari kearifan lokal di Kaltim dapat dimanfaatkan sebagai potensi alternatif pemanfaatan SDA untuk dijadikan sumber pangan masa depan yang berkelanjutan “</a:t>
            </a:r>
          </a:p>
          <a:p>
            <a:pPr algn="just"/>
            <a:endParaRPr lang="id-ID" sz="3200" b="1" dirty="0">
              <a:solidFill>
                <a:schemeClr val="accent3">
                  <a:lumMod val="75000"/>
                </a:schemeClr>
              </a:solidFill>
              <a:latin typeface="Futura Md BT" panose="020B0602020204020303" pitchFamily="34" charset="0"/>
            </a:endParaRPr>
          </a:p>
          <a:p>
            <a:pPr algn="just"/>
            <a:endParaRPr lang="id-ID" sz="3600" b="1" dirty="0">
              <a:solidFill>
                <a:srgbClr val="00B050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61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1052736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Pengertian</a:t>
            </a:r>
            <a:endParaRPr lang="id-I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23528" y="2420888"/>
            <a:ext cx="8424936" cy="3672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Blip>
                <a:blip r:embed="rId2"/>
              </a:buBlip>
            </a:pPr>
            <a:r>
              <a:rPr lang="id-ID" sz="3000" b="1" dirty="0" smtClean="0">
                <a:solidFill>
                  <a:schemeClr val="accent3">
                    <a:lumMod val="75000"/>
                  </a:schemeClr>
                </a:solidFill>
                <a:latin typeface="Futura Md BT" panose="020B0602020204020303" pitchFamily="34" charset="0"/>
              </a:rPr>
              <a:t>DEWI/DEDI KAMPUNG RAJA MAPAN </a:t>
            </a:r>
          </a:p>
          <a:p>
            <a:pPr marL="444500"/>
            <a:r>
              <a:rPr lang="id-ID" sz="28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Dewi	    : </a:t>
            </a:r>
            <a:r>
              <a:rPr lang="id-ID" sz="2800" b="1" dirty="0" smtClean="0">
                <a:solidFill>
                  <a:srgbClr val="00B050"/>
                </a:solidFill>
                <a:latin typeface="Futura Md BT" panose="020B0602020204020303" pitchFamily="34" charset="0"/>
              </a:rPr>
              <a:t>Desa Wisata</a:t>
            </a:r>
          </a:p>
          <a:p>
            <a:pPr marL="444500"/>
            <a:r>
              <a:rPr lang="id-ID" sz="28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Dedi 	    : </a:t>
            </a:r>
            <a:r>
              <a:rPr lang="id-ID" sz="2800" b="1" dirty="0" smtClean="0">
                <a:solidFill>
                  <a:srgbClr val="00B050"/>
                </a:solidFill>
                <a:latin typeface="Futura Md BT" panose="020B0602020204020303" pitchFamily="34" charset="0"/>
              </a:rPr>
              <a:t>Desa Digital</a:t>
            </a:r>
          </a:p>
          <a:p>
            <a:pPr marL="444500"/>
            <a:r>
              <a:rPr lang="id-ID" sz="28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Kampung  : </a:t>
            </a:r>
            <a:r>
              <a:rPr lang="id-ID" sz="2800" b="1" dirty="0" smtClean="0">
                <a:solidFill>
                  <a:srgbClr val="00B050"/>
                </a:solidFill>
                <a:latin typeface="Futura Md BT" panose="020B0602020204020303" pitchFamily="34" charset="0"/>
              </a:rPr>
              <a:t>Kawasan Masyarakat Pertanian </a:t>
            </a:r>
          </a:p>
          <a:p>
            <a:pPr marL="444500"/>
            <a:r>
              <a:rPr lang="id-ID" sz="2800" b="1" dirty="0" smtClean="0">
                <a:solidFill>
                  <a:srgbClr val="00B050"/>
                </a:solidFill>
                <a:latin typeface="Futura Md BT" panose="020B0602020204020303" pitchFamily="34" charset="0"/>
              </a:rPr>
              <a:t>                    Unggulan </a:t>
            </a:r>
          </a:p>
          <a:p>
            <a:pPr marL="444500"/>
            <a:r>
              <a:rPr lang="id-ID" sz="28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Raja 	     : </a:t>
            </a:r>
            <a:r>
              <a:rPr lang="id-ID" sz="2800" b="1" dirty="0" smtClean="0">
                <a:solidFill>
                  <a:srgbClr val="00B050"/>
                </a:solidFill>
                <a:latin typeface="Futura Md BT" panose="020B0602020204020303" pitchFamily="34" charset="0"/>
              </a:rPr>
              <a:t>Rakyat Sejahtera</a:t>
            </a:r>
          </a:p>
          <a:p>
            <a:pPr marL="444500"/>
            <a:r>
              <a:rPr lang="id-ID" sz="28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Mapan 	     : </a:t>
            </a:r>
            <a:r>
              <a:rPr lang="id-ID" sz="2800" b="1" dirty="0" smtClean="0">
                <a:solidFill>
                  <a:srgbClr val="00B050"/>
                </a:solidFill>
                <a:latin typeface="Futura Md BT" panose="020B0602020204020303" pitchFamily="34" charset="0"/>
              </a:rPr>
              <a:t>Mandiri Pangan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" name="Picture 6" descr="Logo Joglo Ta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sosceles Triangle 1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</p:spTree>
    <p:extLst>
      <p:ext uri="{BB962C8B-B14F-4D97-AF65-F5344CB8AC3E}">
        <p14:creationId xmlns:p14="http://schemas.microsoft.com/office/powerpoint/2010/main" val="2369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159088" y="172690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/>
              <a:t>19</a:t>
            </a:r>
            <a:endParaRPr lang="id-ID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346933" y="1053491"/>
            <a:ext cx="84501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b="1" dirty="0">
                <a:solidFill>
                  <a:schemeClr val="accent3">
                    <a:lumMod val="75000"/>
                  </a:schemeClr>
                </a:solidFill>
                <a:latin typeface="Futura Md BT" panose="020B0602020204020303" pitchFamily="34" charset="0"/>
              </a:rPr>
              <a:t>Potensi Danau : </a:t>
            </a:r>
            <a:endParaRPr lang="id-ID" sz="4000" b="1" dirty="0" smtClean="0">
              <a:solidFill>
                <a:schemeClr val="accent3">
                  <a:lumMod val="75000"/>
                </a:schemeClr>
              </a:solidFill>
              <a:latin typeface="Futura Md BT" panose="020B0602020204020303" pitchFamily="34" charset="0"/>
            </a:endParaRPr>
          </a:p>
          <a:p>
            <a:r>
              <a:rPr lang="id-ID" sz="24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Kegiatan produksi </a:t>
            </a:r>
            <a:r>
              <a:rPr lang="id-ID" sz="2400" b="1" dirty="0">
                <a:solidFill>
                  <a:srgbClr val="0070C0"/>
                </a:solidFill>
                <a:latin typeface="Futura Md BT" panose="020B0602020204020303" pitchFamily="34" charset="0"/>
              </a:rPr>
              <a:t>perikanan diintegrasikan tanaman pangan dan ternak seperti di Hulu Sungai Utara (Kalsel) dengan budidaya padi apung, ternak apung (Konsep </a:t>
            </a:r>
            <a:r>
              <a:rPr lang="id-ID" sz="24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Rawa ku </a:t>
            </a:r>
            <a:r>
              <a:rPr lang="id-ID" sz="2400" b="1" dirty="0">
                <a:solidFill>
                  <a:srgbClr val="FF0000"/>
                </a:solidFill>
                <a:latin typeface="Futura Md BT" panose="020B0602020204020303" pitchFamily="34" charset="0"/>
              </a:rPr>
              <a:t>Lumbung pangan ku</a:t>
            </a:r>
            <a:r>
              <a:rPr lang="id-ID" sz="2400" b="1" dirty="0">
                <a:solidFill>
                  <a:schemeClr val="accent3">
                    <a:lumMod val="75000"/>
                  </a:schemeClr>
                </a:solidFill>
                <a:latin typeface="Futura Md BT" panose="020B0602020204020303" pitchFamily="34" charset="0"/>
              </a:rPr>
              <a:t>)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01008"/>
            <a:ext cx="3456384" cy="2902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" y="3309958"/>
            <a:ext cx="2699792" cy="3093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66" y="3309958"/>
            <a:ext cx="3131840" cy="31358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879" y="5491714"/>
            <a:ext cx="2537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Padi di Danau Semayang  </a:t>
            </a:r>
            <a:endParaRPr lang="id-ID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6489" y="5326422"/>
            <a:ext cx="1775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Keramba Ikan  </a:t>
            </a:r>
            <a:endParaRPr lang="id-ID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4168" y="58188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Budidaya Bebek </a:t>
            </a:r>
            <a:endParaRPr lang="id-ID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Isosceles Triangle 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/>
              <a:t>20</a:t>
            </a:r>
            <a:endParaRPr lang="id-ID" sz="2200" b="1" dirty="0"/>
          </a:p>
        </p:txBody>
      </p:sp>
      <p:pic>
        <p:nvPicPr>
          <p:cNvPr id="7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159088" y="172690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892886"/>
            <a:ext cx="86409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400" b="1" dirty="0">
                <a:solidFill>
                  <a:schemeClr val="accent3">
                    <a:lumMod val="75000"/>
                  </a:schemeClr>
                </a:solidFill>
                <a:latin typeface="Futura Md BT" panose="020B0602020204020303" pitchFamily="34" charset="0"/>
              </a:rPr>
              <a:t>Potensi Laut </a:t>
            </a:r>
            <a:r>
              <a:rPr lang="id-ID" sz="4400" b="1" dirty="0" smtClean="0">
                <a:solidFill>
                  <a:schemeClr val="accent3">
                    <a:lumMod val="75000"/>
                  </a:schemeClr>
                </a:solidFill>
                <a:latin typeface="Futura Md BT" panose="020B0602020204020303" pitchFamily="34" charset="0"/>
              </a:rPr>
              <a:t>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d-ID" sz="24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Pengembangan </a:t>
            </a:r>
            <a:r>
              <a:rPr lang="id-ID" sz="2400" b="1" dirty="0">
                <a:solidFill>
                  <a:srgbClr val="0070C0"/>
                </a:solidFill>
                <a:latin typeface="Futura Md BT" panose="020B0602020204020303" pitchFamily="34" charset="0"/>
              </a:rPr>
              <a:t>usaha perikanan (tangkap dan budidaya), potensi rumput laut, rumpon ikan, </a:t>
            </a:r>
            <a:r>
              <a:rPr lang="id-ID" sz="24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bagan apung ikan (</a:t>
            </a:r>
            <a:r>
              <a:rPr lang="id-ID" sz="24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kepulauan Anambas, Riau</a:t>
            </a:r>
            <a:r>
              <a:rPr lang="id-ID" sz="24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),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d-ID" sz="2400" b="1" dirty="0">
                <a:solidFill>
                  <a:srgbClr val="0070C0"/>
                </a:solidFill>
                <a:latin typeface="Futura Md BT" panose="020B0602020204020303" pitchFamily="34" charset="0"/>
              </a:rPr>
              <a:t>K</a:t>
            </a:r>
            <a:r>
              <a:rPr lang="id-ID" sz="24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onservasi Bakau dan  produksi hasil ikutannya (</a:t>
            </a:r>
            <a:r>
              <a:rPr lang="id-ID" sz="24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Cilacap, Jateng</a:t>
            </a:r>
            <a:r>
              <a:rPr lang="id-ID" sz="24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),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id-ID" sz="2400" b="1" dirty="0">
                <a:solidFill>
                  <a:srgbClr val="0070C0"/>
                </a:solidFill>
                <a:latin typeface="Futura Md BT" panose="020B0602020204020303" pitchFamily="34" charset="0"/>
              </a:rPr>
              <a:t>D</a:t>
            </a:r>
            <a:r>
              <a:rPr lang="id-ID" sz="24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an  pemanfaatan  </a:t>
            </a:r>
            <a:r>
              <a:rPr lang="id-ID" sz="2400" b="1" dirty="0">
                <a:solidFill>
                  <a:srgbClr val="0070C0"/>
                </a:solidFill>
                <a:latin typeface="Futura Md BT" panose="020B0602020204020303" pitchFamily="34" charset="0"/>
              </a:rPr>
              <a:t>pesisir pantai untuk lahan </a:t>
            </a:r>
            <a:r>
              <a:rPr lang="id-ID" sz="24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budidaya (pangan dan hortikultura</a:t>
            </a:r>
            <a:r>
              <a:rPr lang="id-ID" sz="2400" b="1" dirty="0">
                <a:solidFill>
                  <a:srgbClr val="0070C0"/>
                </a:solidFill>
                <a:latin typeface="Futura Md BT" panose="020B0602020204020303" pitchFamily="34" charset="0"/>
              </a:rPr>
              <a:t>) </a:t>
            </a:r>
            <a:r>
              <a:rPr lang="id-ID" sz="24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di </a:t>
            </a:r>
            <a:r>
              <a:rPr lang="id-ID" sz="2400" b="1" dirty="0">
                <a:solidFill>
                  <a:srgbClr val="FF0000"/>
                </a:solidFill>
                <a:latin typeface="Futura Md BT" panose="020B0602020204020303" pitchFamily="34" charset="0"/>
              </a:rPr>
              <a:t>Pantai </a:t>
            </a:r>
            <a:r>
              <a:rPr lang="id-ID" sz="24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Selatan, Yogyakarta </a:t>
            </a:r>
            <a:endParaRPr lang="id-ID" sz="2400" b="1" dirty="0">
              <a:solidFill>
                <a:srgbClr val="FF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7652"/>
            <a:ext cx="4427984" cy="2155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88" y="4247652"/>
            <a:ext cx="4582733" cy="2155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00908"/>
            <a:ext cx="2537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Rumput  laut  </a:t>
            </a:r>
            <a:endParaRPr lang="id-ID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4477" y="5308465"/>
            <a:ext cx="2360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Tanam sayur di  pantai </a:t>
            </a:r>
            <a:endParaRPr lang="id-ID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Isosceles Triangle 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/>
              <a:t>21</a:t>
            </a:r>
            <a:endParaRPr lang="id-ID" sz="2200" b="1" dirty="0"/>
          </a:p>
        </p:txBody>
      </p:sp>
      <p:pic>
        <p:nvPicPr>
          <p:cNvPr id="7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159088" y="172690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159088" y="1064433"/>
            <a:ext cx="866138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400" b="1" dirty="0">
                <a:solidFill>
                  <a:schemeClr val="accent3">
                    <a:lumMod val="75000"/>
                  </a:schemeClr>
                </a:solidFill>
                <a:latin typeface="Futura Md BT" panose="020B0602020204020303" pitchFamily="34" charset="0"/>
              </a:rPr>
              <a:t>Potensi </a:t>
            </a:r>
            <a:r>
              <a:rPr lang="id-ID" sz="4400" b="1" dirty="0" smtClean="0">
                <a:solidFill>
                  <a:schemeClr val="accent3">
                    <a:lumMod val="75000"/>
                  </a:schemeClr>
                </a:solidFill>
                <a:latin typeface="Futura Md BT" panose="020B0602020204020303" pitchFamily="34" charset="0"/>
              </a:rPr>
              <a:t>Hutan : </a:t>
            </a:r>
            <a:endParaRPr lang="id-ID" sz="4400" b="1" dirty="0">
              <a:solidFill>
                <a:schemeClr val="accent3">
                  <a:lumMod val="75000"/>
                </a:schemeClr>
              </a:solidFill>
              <a:latin typeface="Futura Md BT" panose="020B0602020204020303" pitchFamily="34" charset="0"/>
            </a:endParaRPr>
          </a:p>
          <a:p>
            <a:r>
              <a:rPr lang="id-ID" sz="24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Pengembangan </a:t>
            </a:r>
            <a:r>
              <a:rPr lang="id-ID" sz="2400" b="1" dirty="0">
                <a:solidFill>
                  <a:srgbClr val="0070C0"/>
                </a:solidFill>
                <a:latin typeface="Futura Md BT" panose="020B0602020204020303" pitchFamily="34" charset="0"/>
              </a:rPr>
              <a:t>usaha </a:t>
            </a:r>
            <a:r>
              <a:rPr lang="id-ID" sz="24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di Kawasan hutan sebagai lumbung pangan untuk memberikan kehidupan masyarakat luas dengan memanfaatkan potensi produksi kayu </a:t>
            </a:r>
            <a:r>
              <a:rPr lang="id-ID" sz="24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tumpang sari dengan budiday lebah, jamur, pangan, palawija dan tanaman obat namun tetap menjaga ekosistim dan kelestarian hutan.   </a:t>
            </a:r>
            <a:endParaRPr lang="id-ID" sz="2400" b="1" dirty="0">
              <a:solidFill>
                <a:srgbClr val="FF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98208"/>
            <a:ext cx="4392488" cy="2005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8" y="4350221"/>
            <a:ext cx="4268896" cy="20534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9088" y="5800908"/>
            <a:ext cx="297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Jati dan Jagung</a:t>
            </a:r>
            <a:endParaRPr lang="id-ID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782907"/>
            <a:ext cx="390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Sengon dan Kapulaga</a:t>
            </a:r>
            <a:endParaRPr lang="id-ID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31024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Isosceles Triangle 5"/>
          <p:cNvSpPr/>
          <p:nvPr/>
        </p:nvSpPr>
        <p:spPr>
          <a:xfrm>
            <a:off x="8100392" y="6120680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 smtClean="0"/>
              <a:t>22</a:t>
            </a:r>
            <a:endParaRPr lang="id-ID" sz="2200" b="1" dirty="0"/>
          </a:p>
        </p:txBody>
      </p:sp>
      <p:pic>
        <p:nvPicPr>
          <p:cNvPr id="7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159088" y="172690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84312" y="1071852"/>
            <a:ext cx="8488560" cy="4157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Peran Akademisi :</a:t>
            </a:r>
            <a:r>
              <a:rPr lang="id-ID" sz="24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 </a:t>
            </a:r>
            <a:r>
              <a:rPr lang="id-ID" sz="2400" b="1" dirty="0" smtClean="0">
                <a:solidFill>
                  <a:srgbClr val="00B050"/>
                </a:solidFill>
                <a:latin typeface="Futura Md BT" panose="020B0602020204020303" pitchFamily="34" charset="0"/>
              </a:rPr>
              <a:t>Pengembangan Penelitian (sains akademis) dan Penyuplai  kualitas SDM (calon petani era Revolusi 4.0) atau Petani yang sarjana / sarjana yang petani </a:t>
            </a:r>
          </a:p>
          <a:p>
            <a:r>
              <a:rPr lang="id-ID" sz="32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Peran Pengusaha : </a:t>
            </a:r>
            <a:r>
              <a:rPr lang="id-ID" sz="2400" b="1" dirty="0" smtClean="0">
                <a:solidFill>
                  <a:srgbClr val="00B050"/>
                </a:solidFill>
                <a:latin typeface="Futura Md BT" panose="020B0602020204020303" pitchFamily="34" charset="0"/>
              </a:rPr>
              <a:t>Pendukung pemodelan Usaha, Pemasaran dan permodalan (Toko Pertanian Mitra Rakyat /TOPMIRA) </a:t>
            </a:r>
          </a:p>
          <a:p>
            <a:r>
              <a:rPr lang="id-ID" sz="32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Peran Petani : </a:t>
            </a:r>
            <a:r>
              <a:rPr lang="id-ID" sz="2400" b="1" dirty="0" smtClean="0">
                <a:solidFill>
                  <a:srgbClr val="00B050"/>
                </a:solidFill>
                <a:latin typeface="Futura Md BT" panose="020B0602020204020303" pitchFamily="34" charset="0"/>
              </a:rPr>
              <a:t>Sebagai pelaku utama petanian dan menjadi petani ahli sekaligus manajerial usaha </a:t>
            </a:r>
          </a:p>
          <a:p>
            <a:r>
              <a:rPr lang="id-ID" sz="32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Peran Pemerintahan : </a:t>
            </a:r>
            <a:r>
              <a:rPr lang="id-ID" sz="2400" b="1" dirty="0">
                <a:solidFill>
                  <a:srgbClr val="00B050"/>
                </a:solidFill>
                <a:latin typeface="Futura Md BT" panose="020B0602020204020303" pitchFamily="34" charset="0"/>
              </a:rPr>
              <a:t>F</a:t>
            </a:r>
            <a:r>
              <a:rPr lang="id-ID" sz="2400" b="1" dirty="0" smtClean="0">
                <a:solidFill>
                  <a:srgbClr val="00B050"/>
                </a:solidFill>
                <a:latin typeface="Futura Md BT" panose="020B0602020204020303" pitchFamily="34" charset="0"/>
              </a:rPr>
              <a:t>asilitator dan pengambil kebijakan yang berbentuk regulasi atau proteksi (konteks perdagangan yang adil)</a:t>
            </a:r>
          </a:p>
        </p:txBody>
      </p:sp>
    </p:spTree>
    <p:extLst>
      <p:ext uri="{BB962C8B-B14F-4D97-AF65-F5344CB8AC3E}">
        <p14:creationId xmlns:p14="http://schemas.microsoft.com/office/powerpoint/2010/main" val="2168980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441706" y="2502915"/>
            <a:ext cx="1512168" cy="882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441706" y="908720"/>
            <a:ext cx="1512168" cy="882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>
            <a:off x="412740" y="4152737"/>
            <a:ext cx="1512168" cy="882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>
            <a:off x="407217" y="5571238"/>
            <a:ext cx="1512168" cy="882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2123728" y="672660"/>
            <a:ext cx="64624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PENTINGNYA KITA MENJADI ORANG </a:t>
            </a:r>
            <a:r>
              <a:rPr lang="id-ID" sz="54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“ GILA “ </a:t>
            </a:r>
            <a:endParaRPr lang="id-ID" sz="5400" b="1" dirty="0">
              <a:solidFill>
                <a:srgbClr val="FF0000"/>
              </a:solidFill>
              <a:latin typeface="Futura Md BT" panose="020B06020202040203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9733" y="2583076"/>
            <a:ext cx="64624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“Karena </a:t>
            </a:r>
            <a:r>
              <a:rPr lang="id-I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Md BT" panose="020B0602020204020303" pitchFamily="34" charset="0"/>
              </a:rPr>
              <a:t>orang bodoh </a:t>
            </a:r>
            <a:r>
              <a:rPr lang="id-ID" sz="28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kalah dengan orang pintar, </a:t>
            </a:r>
            <a:r>
              <a:rPr lang="id-ID" sz="2800" b="1" dirty="0" smtClean="0">
                <a:solidFill>
                  <a:srgbClr val="0070C0"/>
                </a:solidFill>
                <a:latin typeface="Futura Md BT" panose="020B0602020204020303" pitchFamily="34" charset="0"/>
              </a:rPr>
              <a:t>orang pintar </a:t>
            </a:r>
            <a:r>
              <a:rPr lang="id-ID" sz="28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kalah dengan </a:t>
            </a:r>
            <a:r>
              <a:rPr lang="id-ID" sz="2800" b="1" dirty="0" smtClean="0">
                <a:solidFill>
                  <a:schemeClr val="bg2">
                    <a:lumMod val="50000"/>
                  </a:schemeClr>
                </a:solidFill>
                <a:latin typeface="Futura Md BT" panose="020B0602020204020303" pitchFamily="34" charset="0"/>
              </a:rPr>
              <a:t>orang cerdas</a:t>
            </a:r>
            <a:r>
              <a:rPr lang="id-ID" sz="28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, orang cerdas </a:t>
            </a:r>
            <a:r>
              <a:rPr lang="id-ID" sz="2800" b="1" dirty="0">
                <a:solidFill>
                  <a:srgbClr val="FF0000"/>
                </a:solidFill>
                <a:latin typeface="Futura Md BT" panose="020B0602020204020303" pitchFamily="34" charset="0"/>
              </a:rPr>
              <a:t>k</a:t>
            </a:r>
            <a:r>
              <a:rPr lang="id-ID" sz="28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alah dengan </a:t>
            </a:r>
            <a:r>
              <a:rPr lang="id-ID" sz="2800" b="1" dirty="0">
                <a:solidFill>
                  <a:srgbClr val="00B050"/>
                </a:solidFill>
                <a:latin typeface="Futura Md BT" panose="020B0602020204020303" pitchFamily="34" charset="0"/>
              </a:rPr>
              <a:t>o</a:t>
            </a:r>
            <a:r>
              <a:rPr lang="id-ID" sz="2800" b="1" dirty="0" smtClean="0">
                <a:solidFill>
                  <a:srgbClr val="00B050"/>
                </a:solidFill>
                <a:latin typeface="Futura Md BT" panose="020B0602020204020303" pitchFamily="34" charset="0"/>
              </a:rPr>
              <a:t>rang </a:t>
            </a:r>
            <a:r>
              <a:rPr lang="id-ID" sz="2800" b="1" dirty="0">
                <a:solidFill>
                  <a:srgbClr val="00B050"/>
                </a:solidFill>
                <a:latin typeface="Futura Md BT" panose="020B0602020204020303" pitchFamily="34" charset="0"/>
              </a:rPr>
              <a:t>b</a:t>
            </a:r>
            <a:r>
              <a:rPr lang="id-ID" sz="2800" b="1" dirty="0" smtClean="0">
                <a:solidFill>
                  <a:srgbClr val="00B050"/>
                </a:solidFill>
                <a:latin typeface="Futura Md BT" panose="020B0602020204020303" pitchFamily="34" charset="0"/>
              </a:rPr>
              <a:t>eruntung</a:t>
            </a:r>
            <a:r>
              <a:rPr lang="id-ID" sz="28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, orang beruntung kalah dengan </a:t>
            </a:r>
            <a:r>
              <a:rPr lang="id-ID" sz="2800" b="1" dirty="0" smtClean="0">
                <a:solidFill>
                  <a:srgbClr val="FFC000"/>
                </a:solidFill>
                <a:latin typeface="Futura Md BT" panose="020B0602020204020303" pitchFamily="34" charset="0"/>
              </a:rPr>
              <a:t>orang nekat</a:t>
            </a:r>
            <a:r>
              <a:rPr lang="id-ID" sz="28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, orang nekat kalah dengan </a:t>
            </a:r>
            <a:r>
              <a:rPr lang="id-ID" sz="2800" b="1" dirty="0" smtClean="0">
                <a:solidFill>
                  <a:schemeClr val="accent1">
                    <a:lumMod val="50000"/>
                  </a:schemeClr>
                </a:solidFill>
                <a:latin typeface="Futura Md BT" panose="020B0602020204020303" pitchFamily="34" charset="0"/>
              </a:rPr>
              <a:t>orang GILA </a:t>
            </a:r>
            <a:r>
              <a:rPr lang="id-I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Md BT" panose="020B0602020204020303" pitchFamily="34" charset="0"/>
              </a:rPr>
              <a:t>(</a:t>
            </a:r>
            <a:r>
              <a:rPr lang="id-I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Md BT" panose="020B0602020204020303" pitchFamily="34" charset="0"/>
              </a:rPr>
              <a:t>Gagasan Ide Langsung Aksi</a:t>
            </a:r>
            <a:r>
              <a:rPr lang="id-I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 Md BT" panose="020B0602020204020303" pitchFamily="34" charset="0"/>
              </a:rPr>
              <a:t>)....”  </a:t>
            </a:r>
            <a:endParaRPr lang="id-ID" sz="2800" b="1" dirty="0">
              <a:solidFill>
                <a:schemeClr val="tx1">
                  <a:lumMod val="95000"/>
                  <a:lumOff val="5000"/>
                </a:schemeClr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65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1259632" y="404502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Terima Kasih</a:t>
            </a:r>
            <a:endParaRPr lang="id-ID" sz="28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71538" y="4805967"/>
            <a:ext cx="7144212" cy="214314"/>
            <a:chOff x="336" y="1735"/>
            <a:chExt cx="4806" cy="294"/>
          </a:xfrm>
        </p:grpSpPr>
        <p:sp>
          <p:nvSpPr>
            <p:cNvPr id="12" name="AutoShape 19"/>
            <p:cNvSpPr>
              <a:spLocks noChangeArrowheads="1"/>
            </p:cNvSpPr>
            <p:nvPr/>
          </p:nvSpPr>
          <p:spPr bwMode="gray">
            <a:xfrm>
              <a:off x="336" y="1735"/>
              <a:ext cx="4806" cy="29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20"/>
            <p:cNvSpPr>
              <a:spLocks noChangeArrowheads="1"/>
            </p:cNvSpPr>
            <p:nvPr/>
          </p:nvSpPr>
          <p:spPr bwMode="gray">
            <a:xfrm flipH="1">
              <a:off x="4990" y="1741"/>
              <a:ext cx="140" cy="287"/>
            </a:xfrm>
            <a:prstGeom prst="moon">
              <a:avLst>
                <a:gd name="adj" fmla="val 16278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gray">
            <a:xfrm>
              <a:off x="348" y="1761"/>
              <a:ext cx="93" cy="236"/>
            </a:xfrm>
            <a:prstGeom prst="moon">
              <a:avLst>
                <a:gd name="adj" fmla="val 2203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22"/>
            <p:cNvSpPr>
              <a:spLocks noChangeArrowheads="1"/>
            </p:cNvSpPr>
            <p:nvPr/>
          </p:nvSpPr>
          <p:spPr bwMode="gray">
            <a:xfrm>
              <a:off x="350" y="1740"/>
              <a:ext cx="4771" cy="228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347864" y="1628800"/>
            <a:ext cx="2398973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ubtitle 2"/>
          <p:cNvSpPr txBox="1">
            <a:spLocks/>
          </p:cNvSpPr>
          <p:nvPr/>
        </p:nvSpPr>
        <p:spPr>
          <a:xfrm>
            <a:off x="475026" y="6309130"/>
            <a:ext cx="8273438" cy="360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31B6FD"/>
              </a:buClr>
            </a:pPr>
            <a:r>
              <a:rPr lang="id-ID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JOGLO TANI, Mandungan 1, Margoluwih, Seyegan, Sleman, Yogyakarta</a:t>
            </a:r>
          </a:p>
          <a:p>
            <a:pPr>
              <a:spcBef>
                <a:spcPts val="0"/>
              </a:spcBef>
              <a:buClr>
                <a:srgbClr val="31B6FD"/>
              </a:buClr>
            </a:pPr>
            <a:endParaRPr lang="id-ID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8" descr="back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30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/>
          <a:stretch/>
        </p:blipFill>
        <p:spPr>
          <a:xfrm>
            <a:off x="323528" y="1268760"/>
            <a:ext cx="8496944" cy="49268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052736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Visi Misi</a:t>
            </a:r>
            <a:endParaRPr lang="id-I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923928" y="2564904"/>
            <a:ext cx="4041988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Blip>
                <a:blip r:embed="rId3"/>
              </a:buBlip>
            </a:pPr>
            <a:r>
              <a:rPr lang="id-ID" sz="3600" b="1" dirty="0" smtClean="0">
                <a:solidFill>
                  <a:schemeClr val="accent3">
                    <a:lumMod val="75000"/>
                  </a:schemeClr>
                </a:solidFill>
                <a:latin typeface="Futura Md BT" panose="020B0602020204020303" pitchFamily="34" charset="0"/>
              </a:rPr>
              <a:t> </a:t>
            </a:r>
            <a:r>
              <a:rPr lang="id-ID" sz="4000" b="1" dirty="0" smtClean="0">
                <a:solidFill>
                  <a:schemeClr val="accent3">
                    <a:lumMod val="75000"/>
                  </a:schemeClr>
                </a:solidFill>
                <a:latin typeface="Futura Md BT" panose="020B0602020204020303" pitchFamily="34" charset="0"/>
              </a:rPr>
              <a:t>Visi : </a:t>
            </a:r>
            <a:r>
              <a:rPr lang="id-ID" sz="40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Kemerdekaan</a:t>
            </a:r>
          </a:p>
          <a:p>
            <a:pPr marL="457200" indent="-457200">
              <a:buBlip>
                <a:blip r:embed="rId3"/>
              </a:buBlip>
            </a:pPr>
            <a:r>
              <a:rPr lang="id-ID" sz="4000" b="1" dirty="0" smtClean="0">
                <a:solidFill>
                  <a:schemeClr val="accent3">
                    <a:lumMod val="75000"/>
                  </a:schemeClr>
                </a:solidFill>
                <a:latin typeface="Futura Md BT" panose="020B0602020204020303" pitchFamily="34" charset="0"/>
              </a:rPr>
              <a:t> Misi : </a:t>
            </a:r>
            <a:r>
              <a:rPr lang="id-ID" sz="4000" b="1" dirty="0" smtClean="0">
                <a:solidFill>
                  <a:srgbClr val="FFC000"/>
                </a:solidFill>
                <a:latin typeface="Futura Md BT" panose="020B0602020204020303" pitchFamily="34" charset="0"/>
              </a:rPr>
              <a:t>Kedaulatan Pangan</a:t>
            </a:r>
            <a:endParaRPr lang="id-ID" sz="4000" b="1" dirty="0">
              <a:solidFill>
                <a:srgbClr val="FFC000"/>
              </a:solidFill>
              <a:latin typeface="Futura Md BT" panose="020B0602020204020303" pitchFamily="34" charset="0"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/>
              <a:t>2</a:t>
            </a:r>
          </a:p>
        </p:txBody>
      </p:sp>
      <p:pic>
        <p:nvPicPr>
          <p:cNvPr id="17" name="Picture 6" descr="Logo Joglo Ta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</p:spTree>
    <p:extLst>
      <p:ext uri="{BB962C8B-B14F-4D97-AF65-F5344CB8AC3E}">
        <p14:creationId xmlns:p14="http://schemas.microsoft.com/office/powerpoint/2010/main" val="35999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1052736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Potensi</a:t>
            </a:r>
            <a:endParaRPr lang="id-I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Isosceles Triangle 1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/>
              <a:t>3</a:t>
            </a:r>
          </a:p>
        </p:txBody>
      </p:sp>
      <p:pic>
        <p:nvPicPr>
          <p:cNvPr id="17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ina Riyanto\Downloads\Jenis-Jenis-Pertanian-Indonesia-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70512"/>
            <a:ext cx="5220593" cy="34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323528" y="2204864"/>
            <a:ext cx="8712968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Blip>
                <a:blip r:embed="rId4"/>
              </a:buBlip>
            </a:pPr>
            <a:r>
              <a:rPr lang="id-ID" sz="3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Indonesia negara agraris.</a:t>
            </a:r>
            <a:endParaRPr lang="id-ID" sz="32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id-ID" sz="3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Mayoritas penduduk hidup dari pertanian.</a:t>
            </a:r>
            <a:endParaRPr lang="id-ID" sz="32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  <a:p>
            <a:pPr marL="342900" indent="-342900">
              <a:buBlip>
                <a:blip r:embed="rId4"/>
              </a:buBlip>
            </a:pPr>
            <a:r>
              <a:rPr lang="id-ID" sz="3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Aneka ragam hayati melimpah.</a:t>
            </a:r>
          </a:p>
          <a:p>
            <a:pPr marL="342900" indent="-342900">
              <a:buBlip>
                <a:blip r:embed="rId4"/>
              </a:buBlip>
            </a:pPr>
            <a:r>
              <a:rPr lang="id-ID" sz="3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Sumber daya alam sangat mendukung</a:t>
            </a:r>
            <a:endParaRPr lang="id-ID" sz="32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</p:spTree>
    <p:extLst>
      <p:ext uri="{BB962C8B-B14F-4D97-AF65-F5344CB8AC3E}">
        <p14:creationId xmlns:p14="http://schemas.microsoft.com/office/powerpoint/2010/main" val="10545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1052736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Tekanan Petani</a:t>
            </a:r>
            <a:endParaRPr lang="id-I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Isosceles Triangle 1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/>
              <a:t>4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4824" y="1988840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latin typeface="Futura Md BT" panose="020B0602020204020303" pitchFamily="34" charset="0"/>
              </a:rPr>
              <a:t>1. Ekonomi</a:t>
            </a:r>
          </a:p>
          <a:p>
            <a:r>
              <a:rPr lang="id-ID" sz="2800" b="1" dirty="0" smtClean="0">
                <a:latin typeface="Futura Md BT" panose="020B0602020204020303" pitchFamily="34" charset="0"/>
              </a:rPr>
              <a:t>2. Alam</a:t>
            </a:r>
          </a:p>
          <a:p>
            <a:r>
              <a:rPr lang="id-ID" sz="2800" b="1" dirty="0" smtClean="0">
                <a:latin typeface="Futura Md BT" panose="020B0602020204020303" pitchFamily="34" charset="0"/>
              </a:rPr>
              <a:t>3. Sosial</a:t>
            </a:r>
          </a:p>
          <a:p>
            <a:r>
              <a:rPr lang="id-ID" sz="2800" b="1" dirty="0" smtClean="0">
                <a:latin typeface="Futura Md BT" panose="020B0602020204020303" pitchFamily="34" charset="0"/>
              </a:rPr>
              <a:t>4. Budaya</a:t>
            </a:r>
          </a:p>
          <a:p>
            <a:r>
              <a:rPr lang="id-ID" sz="2800" b="1" dirty="0" smtClean="0">
                <a:latin typeface="Futura Md BT" panose="020B0602020204020303" pitchFamily="34" charset="0"/>
              </a:rPr>
              <a:t>5. Global</a:t>
            </a:r>
          </a:p>
          <a:p>
            <a:r>
              <a:rPr lang="id-ID" sz="2800" b="1" dirty="0" smtClean="0">
                <a:latin typeface="Futura Md BT" panose="020B0602020204020303" pitchFamily="34" charset="0"/>
              </a:rPr>
              <a:t>6. Kebijakan</a:t>
            </a:r>
            <a:endParaRPr lang="id-ID" sz="2800" b="1" dirty="0">
              <a:latin typeface="Futura Md BT" panose="020B0602020204020303" pitchFamily="34" charset="0"/>
            </a:endParaRPr>
          </a:p>
        </p:txBody>
      </p:sp>
      <p:pic>
        <p:nvPicPr>
          <p:cNvPr id="11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ina Riyanto\Downloads\petani-termenung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82" y="2267413"/>
            <a:ext cx="5812836" cy="3839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2841" y="3861048"/>
            <a:ext cx="4961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Posisi Petani </a:t>
            </a:r>
          </a:p>
          <a:p>
            <a:pPr algn="ctr"/>
            <a:r>
              <a:rPr lang="id-ID" sz="24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Semakin Jauh dengan </a:t>
            </a:r>
          </a:p>
          <a:p>
            <a:pPr algn="ctr"/>
            <a:r>
              <a:rPr lang="id-ID" sz="24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Sumber Daya Alam</a:t>
            </a:r>
            <a:r>
              <a:rPr lang="id-ID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id-ID" sz="24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Semakin Jauh dengan </a:t>
            </a:r>
          </a:p>
          <a:p>
            <a:pPr algn="ctr"/>
            <a:r>
              <a:rPr lang="id-ID" sz="24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Konsumen</a:t>
            </a:r>
            <a:endParaRPr lang="id-ID" sz="24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</p:spTree>
    <p:extLst>
      <p:ext uri="{BB962C8B-B14F-4D97-AF65-F5344CB8AC3E}">
        <p14:creationId xmlns:p14="http://schemas.microsoft.com/office/powerpoint/2010/main" val="69668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7" y="1052736"/>
            <a:ext cx="83805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Pentingnya membangun Indonesia</a:t>
            </a:r>
          </a:p>
          <a:p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Dengan Pertanian Berkelanjutan </a:t>
            </a:r>
            <a:endParaRPr lang="id-ID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/>
              <a:t>5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4824" y="2570592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2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1. Apa yang dibangun?</a:t>
            </a:r>
          </a:p>
          <a:p>
            <a:r>
              <a:rPr lang="id-ID" sz="32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2. Siapa yang dibangun?</a:t>
            </a:r>
          </a:p>
          <a:p>
            <a:r>
              <a:rPr lang="id-ID" sz="32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3. Dimana Kita membangun?</a:t>
            </a:r>
          </a:p>
          <a:p>
            <a:r>
              <a:rPr lang="id-ID" sz="32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4. Kapan mulai membangun?</a:t>
            </a:r>
          </a:p>
          <a:p>
            <a:r>
              <a:rPr lang="id-ID" sz="32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5. Bagaimana cara membangun?</a:t>
            </a:r>
            <a:endParaRPr lang="id-ID" sz="3200" b="1" dirty="0">
              <a:solidFill>
                <a:srgbClr val="FF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11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7" y="1052736"/>
            <a:ext cx="838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Apa Yang Dibangun</a:t>
            </a:r>
            <a:endParaRPr lang="id-ID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/>
              <a:t>6</a:t>
            </a:r>
          </a:p>
        </p:txBody>
      </p:sp>
      <p:pic>
        <p:nvPicPr>
          <p:cNvPr id="11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5875" y="1668773"/>
            <a:ext cx="4160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“Pertanian”</a:t>
            </a:r>
            <a:endParaRPr lang="id-I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118" y="2423790"/>
            <a:ext cx="8321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Futura Md BT" panose="020B0602020204020303" pitchFamily="34" charset="0"/>
                <a:cs typeface="Aharoni" panose="02010803020104030203" pitchFamily="2" charset="-79"/>
              </a:rPr>
              <a:t>Ikut campur tangan manusia terhadap Budidaya yang produktif dan optimal</a:t>
            </a:r>
            <a:endParaRPr lang="id-ID" sz="3200" b="1" dirty="0">
              <a:latin typeface="Futura Md BT" panose="020B0602020204020303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768619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“Berkelanjutan”</a:t>
            </a:r>
            <a:endParaRPr lang="id-I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763" y="4535993"/>
            <a:ext cx="8321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Futura Md BT" panose="020B0602020204020303" pitchFamily="34" charset="0"/>
                <a:cs typeface="Aharoni" panose="02010803020104030203" pitchFamily="2" charset="-79"/>
              </a:rPr>
              <a:t>Pra Budidaya s/d Pasca Budidaya</a:t>
            </a:r>
          </a:p>
          <a:p>
            <a:r>
              <a:rPr lang="id-ID" sz="3200" b="1" dirty="0" smtClean="0">
                <a:latin typeface="Futura Md BT" panose="020B0602020204020303" pitchFamily="34" charset="0"/>
                <a:cs typeface="Aharoni" panose="02010803020104030203" pitchFamily="2" charset="-79"/>
              </a:rPr>
              <a:t>(Hulu sampai Hilir) dikelola oleh Pemerintah</a:t>
            </a:r>
            <a:endParaRPr lang="id-ID" sz="3200" b="1" dirty="0">
              <a:latin typeface="Futura Md BT" panose="020B0602020204020303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267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7" y="1052736"/>
            <a:ext cx="838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Siapa Yang Dibangun</a:t>
            </a:r>
            <a:endParaRPr lang="id-ID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/>
              <a:t>7</a:t>
            </a:r>
          </a:p>
        </p:txBody>
      </p:sp>
      <p:pic>
        <p:nvPicPr>
          <p:cNvPr id="11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1869" y="1668773"/>
            <a:ext cx="6004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 “</a:t>
            </a:r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5 Modal Dasar”</a:t>
            </a:r>
            <a:endParaRPr lang="id-ID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9" name="Picture 2" descr="G:\Data JOGLO\1001CANON\IMG_527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15122"/>
            <a:ext cx="5508104" cy="41698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599203" y="2714079"/>
            <a:ext cx="5688632" cy="3451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spcAft>
                <a:spcPts val="300"/>
              </a:spcAft>
              <a:buClr>
                <a:schemeClr val="accent1"/>
              </a:buClr>
              <a:buSzPct val="130000"/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id-ID" sz="3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1. Sumber Daya Manusia</a:t>
            </a:r>
          </a:p>
          <a:p>
            <a:pPr marL="0" indent="0">
              <a:buFont typeface="Symbol" pitchFamily="18" charset="2"/>
              <a:buNone/>
            </a:pPr>
            <a:r>
              <a:rPr lang="id-ID" sz="3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2. Sumber Daya Alam</a:t>
            </a:r>
          </a:p>
          <a:p>
            <a:pPr marL="0" indent="0">
              <a:buFont typeface="Symbol" pitchFamily="18" charset="2"/>
              <a:buNone/>
            </a:pPr>
            <a:r>
              <a:rPr lang="id-ID" sz="3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3. Sosial</a:t>
            </a:r>
          </a:p>
          <a:p>
            <a:pPr marL="0" indent="0">
              <a:buFont typeface="Symbol" pitchFamily="18" charset="2"/>
              <a:buNone/>
            </a:pPr>
            <a:r>
              <a:rPr lang="id-ID" sz="3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4. Fisik</a:t>
            </a:r>
          </a:p>
          <a:p>
            <a:pPr marL="0" indent="0">
              <a:buFont typeface="Symbol" pitchFamily="18" charset="2"/>
              <a:buNone/>
            </a:pPr>
            <a:r>
              <a:rPr lang="id-ID" sz="3200" b="1" dirty="0" smtClean="0">
                <a:solidFill>
                  <a:schemeClr val="tx1"/>
                </a:solidFill>
                <a:latin typeface="Futura Md BT" panose="020B0602020204020303" pitchFamily="34" charset="0"/>
              </a:rPr>
              <a:t>5. Finansial</a:t>
            </a:r>
            <a:endParaRPr lang="id-ID" sz="3200" b="1" dirty="0">
              <a:solidFill>
                <a:schemeClr val="tx1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6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7" y="1052736"/>
            <a:ext cx="8380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Dimana Kita membangun</a:t>
            </a:r>
            <a:endParaRPr lang="id-ID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03640"/>
            <a:ext cx="9144000" cy="4543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extBox 14"/>
          <p:cNvSpPr txBox="1"/>
          <p:nvPr/>
        </p:nvSpPr>
        <p:spPr>
          <a:xfrm>
            <a:off x="1202371" y="203388"/>
            <a:ext cx="794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Impact" panose="020B0806030902050204" pitchFamily="34" charset="0"/>
              </a:rPr>
              <a:t>Dewi/Dedi Kampung Raja Mapan</a:t>
            </a:r>
          </a:p>
          <a:p>
            <a:pPr algn="ctr"/>
            <a:r>
              <a:rPr lang="id-ID" sz="14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Desa Wisata, Desa Digital, Kawasan Masyarakat Pertanian Unggulan, Rakyat Sejahtera,  Mandiri Pangan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8100392" y="6093296"/>
            <a:ext cx="1044129" cy="76470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b="1" dirty="0"/>
              <a:t>8</a:t>
            </a:r>
          </a:p>
        </p:txBody>
      </p:sp>
      <p:pic>
        <p:nvPicPr>
          <p:cNvPr id="11" name="Picture 6" descr="Logo Joglo Ta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22" r="3885" b="2763"/>
          <a:stretch>
            <a:fillRect/>
          </a:stretch>
        </p:blipFill>
        <p:spPr bwMode="auto">
          <a:xfrm>
            <a:off x="382326" y="216024"/>
            <a:ext cx="85455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3877" y="1668773"/>
            <a:ext cx="8358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“ Di Kota dan Des a</a:t>
            </a:r>
          </a:p>
          <a:p>
            <a:pPr algn="ctr"/>
            <a:r>
              <a:rPr lang="id-I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  <a:t>Seluruh Indonesia ”</a:t>
            </a:r>
          </a:p>
        </p:txBody>
      </p:sp>
      <p:pic>
        <p:nvPicPr>
          <p:cNvPr id="3074" name="Picture 2" descr="D:\99. PROJECT\BOLO MITRA\Urban Farming\Foto\riverpark-farm1-thumb-920x408-3874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7" y="3727474"/>
            <a:ext cx="3948083" cy="242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99. PROJECT\BOLO MITRA\Urban Farming\Foto\d064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16" y="3729614"/>
            <a:ext cx="4190291" cy="24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66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3931</TotalTime>
  <Words>1285</Words>
  <Application>Microsoft Office PowerPoint</Application>
  <PresentationFormat>On-screen Show (4:3)</PresentationFormat>
  <Paragraphs>204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 Riyanto</dc:creator>
  <cp:lastModifiedBy>sony vaio</cp:lastModifiedBy>
  <cp:revision>145</cp:revision>
  <dcterms:created xsi:type="dcterms:W3CDTF">2019-02-28T05:13:32Z</dcterms:created>
  <dcterms:modified xsi:type="dcterms:W3CDTF">2019-08-06T17:20:34Z</dcterms:modified>
</cp:coreProperties>
</file>