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8" r:id="rId2"/>
    <p:sldId id="256" r:id="rId3"/>
    <p:sldId id="260" r:id="rId4"/>
    <p:sldId id="286" r:id="rId5"/>
    <p:sldId id="294" r:id="rId6"/>
    <p:sldId id="293" r:id="rId7"/>
    <p:sldId id="268" r:id="rId8"/>
    <p:sldId id="269" r:id="rId9"/>
    <p:sldId id="278" r:id="rId10"/>
    <p:sldId id="276" r:id="rId11"/>
    <p:sldId id="280" r:id="rId12"/>
    <p:sldId id="291" r:id="rId13"/>
    <p:sldId id="270" r:id="rId14"/>
    <p:sldId id="271" r:id="rId15"/>
    <p:sldId id="262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10/7/2020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10/7/2020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10/7/2020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10/7/2020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10/7/2020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10/7/2020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10/7/2020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10/7/2020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EB9A4D-C981-411E-8C07-133994EED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453" y="896680"/>
            <a:ext cx="7799625" cy="534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098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555B4D-0D04-4E8D-B924-9E2EFB5465E3}"/>
              </a:ext>
            </a:extLst>
          </p:cNvPr>
          <p:cNvSpPr/>
          <p:nvPr/>
        </p:nvSpPr>
        <p:spPr>
          <a:xfrm>
            <a:off x="2005263" y="304800"/>
            <a:ext cx="7491663" cy="10587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Ruang</a:t>
            </a:r>
            <a:r>
              <a:rPr lang="en-US" sz="3600" dirty="0"/>
              <a:t> </a:t>
            </a:r>
            <a:r>
              <a:rPr lang="en-US" sz="3600" dirty="0" err="1"/>
              <a:t>peralatan</a:t>
            </a:r>
            <a:r>
              <a:rPr lang="en-US" sz="3600" dirty="0"/>
              <a:t> / instrument</a:t>
            </a:r>
            <a:endParaRPr lang="en-ID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63672B-2DC8-42CD-B761-9284F3A6E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653" y="1363579"/>
            <a:ext cx="3699168" cy="49545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C234B4-81DB-4BB6-BAFB-66A6ADF90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350" y="1775715"/>
            <a:ext cx="2957299" cy="38698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2E4A44-3E44-4E68-BDE0-11911E23AD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 flipV="1">
            <a:off x="8021054" y="1775716"/>
            <a:ext cx="3416971" cy="389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73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5839ABF-849A-4E68-9E4E-AC006FF9BD55}"/>
              </a:ext>
            </a:extLst>
          </p:cNvPr>
          <p:cNvSpPr/>
          <p:nvPr/>
        </p:nvSpPr>
        <p:spPr>
          <a:xfrm>
            <a:off x="216569" y="1219199"/>
            <a:ext cx="3689683" cy="35773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RUANGAN ANALISIS</a:t>
            </a:r>
            <a:endParaRPr lang="en-ID" sz="4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40EB02-3592-4DC9-83F9-0772AAD98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7898" y="144379"/>
            <a:ext cx="7947533" cy="612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046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F5681-95E7-437D-B71E-A8F5E20C26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CC6D04-98C9-4BD5-BEC4-23425168BA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537FAE-CE96-4324-AF21-67E17E513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593" y="995074"/>
            <a:ext cx="10564814" cy="486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344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307B5-5C17-47FC-9FFA-61EA2470CA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A4F035-8B60-4C80-8376-955987921B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FC6BBD-B7CB-4E0F-9190-DCE24EE3A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59" y="1383403"/>
            <a:ext cx="11865805" cy="522594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7193F9E-26AC-4112-8D92-E8562593BA12}"/>
              </a:ext>
            </a:extLst>
          </p:cNvPr>
          <p:cNvSpPr/>
          <p:nvPr/>
        </p:nvSpPr>
        <p:spPr>
          <a:xfrm>
            <a:off x="1328918" y="160422"/>
            <a:ext cx="9772218" cy="9983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DOSEN GRUP RISET LAB. KIMIA DAN BIOKIMIA HASIL PERTANIAN</a:t>
            </a:r>
            <a:endParaRPr lang="en-ID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828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176BF-5799-45E8-AE6E-4BC370A3CF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081DB4-2B7C-4275-9CD9-2CCAD92CD4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B6729C-317B-467C-A2A8-B292F9404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36" y="868560"/>
            <a:ext cx="11508603" cy="543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133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9F6CEC3-CD5B-46A9-8DE5-D37D8129C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643" y="1170086"/>
            <a:ext cx="11245516" cy="482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240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F73DF-F402-4751-BEC0-5BD4DBFC0A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FCA5D4-1223-4F26-9A8D-C29A3105B3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54BDBD-0C25-41C3-9867-49EAB1F32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643" y="761793"/>
            <a:ext cx="11200866" cy="507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237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9225E-A1E5-409F-85C7-33B623E427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3368" y="2091263"/>
            <a:ext cx="9346926" cy="2590800"/>
          </a:xfrm>
        </p:spPr>
        <p:txBody>
          <a:bodyPr/>
          <a:lstStyle/>
          <a:p>
            <a:r>
              <a:rPr lang="en-US" sz="4000" dirty="0"/>
              <a:t>LOKASI / ALAMAT :</a:t>
            </a:r>
            <a:br>
              <a:rPr lang="en-US" sz="4000" dirty="0"/>
            </a:br>
            <a:br>
              <a:rPr lang="en-US" sz="4000" dirty="0"/>
            </a:br>
            <a:r>
              <a:rPr lang="en-US" sz="3200" cap="none" dirty="0"/>
              <a:t>Gedung Lab. </a:t>
            </a:r>
            <a:r>
              <a:rPr lang="en-US" sz="3200" cap="none" dirty="0" err="1"/>
              <a:t>Terpadu</a:t>
            </a:r>
            <a:r>
              <a:rPr lang="en-US" sz="3200" cap="none" dirty="0"/>
              <a:t> - </a:t>
            </a:r>
            <a:r>
              <a:rPr lang="en-US" sz="3200" cap="none" dirty="0" err="1"/>
              <a:t>Faperta</a:t>
            </a:r>
            <a:br>
              <a:rPr lang="en-US" sz="3200" cap="none" dirty="0"/>
            </a:br>
            <a:r>
              <a:rPr lang="en-US" sz="3200" cap="none" dirty="0"/>
              <a:t>Jl. Tanah </a:t>
            </a:r>
            <a:r>
              <a:rPr lang="en-US" sz="3200" cap="none" dirty="0" err="1"/>
              <a:t>Grogot</a:t>
            </a:r>
            <a:r>
              <a:rPr lang="en-US" sz="3200" cap="none" dirty="0"/>
              <a:t>, </a:t>
            </a:r>
            <a:r>
              <a:rPr lang="en-US" sz="3200" cap="none" dirty="0" err="1"/>
              <a:t>Kampus</a:t>
            </a:r>
            <a:r>
              <a:rPr lang="en-US" sz="3200" cap="none" dirty="0"/>
              <a:t> </a:t>
            </a:r>
            <a:r>
              <a:rPr lang="en-US" sz="3200" cap="none" dirty="0" err="1"/>
              <a:t>Gunung</a:t>
            </a:r>
            <a:r>
              <a:rPr lang="en-US" sz="3200" cap="none" dirty="0"/>
              <a:t> </a:t>
            </a:r>
            <a:r>
              <a:rPr lang="en-US" sz="3200" cap="none" dirty="0" err="1"/>
              <a:t>Kelua</a:t>
            </a:r>
            <a:r>
              <a:rPr lang="en-US" sz="3200" cap="none" dirty="0"/>
              <a:t> </a:t>
            </a:r>
            <a:r>
              <a:rPr lang="en-US" sz="3200" cap="none" dirty="0" err="1"/>
              <a:t>Unmul</a:t>
            </a:r>
            <a:br>
              <a:rPr lang="en-US" sz="3200" cap="none" dirty="0"/>
            </a:br>
            <a:r>
              <a:rPr lang="en-US" sz="3200" cap="none" dirty="0" err="1"/>
              <a:t>samarinda</a:t>
            </a:r>
            <a:r>
              <a:rPr lang="en-US" sz="3200" cap="none" dirty="0"/>
              <a:t> 75119</a:t>
            </a:r>
            <a:br>
              <a:rPr lang="en-US" sz="4000" dirty="0"/>
            </a:br>
            <a:r>
              <a:rPr lang="en-US" sz="4000" dirty="0"/>
              <a:t> </a:t>
            </a:r>
            <a:endParaRPr lang="en-ID" sz="4000" dirty="0"/>
          </a:p>
        </p:txBody>
      </p:sp>
    </p:spTree>
    <p:extLst>
      <p:ext uri="{BB962C8B-B14F-4D97-AF65-F5344CB8AC3E}">
        <p14:creationId xmlns:p14="http://schemas.microsoft.com/office/powerpoint/2010/main" val="2529999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Right 3">
            <a:extLst>
              <a:ext uri="{FF2B5EF4-FFF2-40B4-BE49-F238E27FC236}">
                <a16:creationId xmlns:a16="http://schemas.microsoft.com/office/drawing/2014/main" id="{8293357D-FFC6-475A-8724-37BE5D9C9450}"/>
              </a:ext>
            </a:extLst>
          </p:cNvPr>
          <p:cNvSpPr/>
          <p:nvPr/>
        </p:nvSpPr>
        <p:spPr>
          <a:xfrm>
            <a:off x="476953" y="66883"/>
            <a:ext cx="5709518" cy="1794001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PERSONIL LAB.</a:t>
            </a:r>
            <a:endParaRPr lang="en-ID" sz="32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9E4740-3DE1-4AF7-9BBF-9C09B5F4084C}"/>
              </a:ext>
            </a:extLst>
          </p:cNvPr>
          <p:cNvSpPr/>
          <p:nvPr/>
        </p:nvSpPr>
        <p:spPr>
          <a:xfrm>
            <a:off x="1653072" y="2586617"/>
            <a:ext cx="5709519" cy="9905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Kepala</a:t>
            </a:r>
            <a:r>
              <a:rPr lang="en-US" sz="3200" dirty="0">
                <a:solidFill>
                  <a:schemeClr val="tx1"/>
                </a:solidFill>
              </a:rPr>
              <a:t> Lab. Kimia dan </a:t>
            </a:r>
            <a:r>
              <a:rPr lang="en-US" sz="3200" dirty="0" err="1">
                <a:solidFill>
                  <a:schemeClr val="tx1"/>
                </a:solidFill>
              </a:rPr>
              <a:t>Biokimia</a:t>
            </a:r>
            <a:r>
              <a:rPr lang="en-US" sz="3200" dirty="0">
                <a:solidFill>
                  <a:schemeClr val="tx1"/>
                </a:solidFill>
              </a:rPr>
              <a:t> Hasil </a:t>
            </a:r>
            <a:r>
              <a:rPr lang="en-US" sz="3200" dirty="0" err="1">
                <a:solidFill>
                  <a:schemeClr val="tx1"/>
                </a:solidFill>
              </a:rPr>
              <a:t>Pertanian</a:t>
            </a:r>
            <a:endParaRPr lang="en-ID" sz="3200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1901BC-7CBF-4191-8AF0-1BF7CA728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2592" y="0"/>
            <a:ext cx="4434542" cy="6690042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EA1D9AD-118B-44F7-931A-1C4BBA896C2A}"/>
              </a:ext>
            </a:extLst>
          </p:cNvPr>
          <p:cNvSpPr/>
          <p:nvPr/>
        </p:nvSpPr>
        <p:spPr>
          <a:xfrm>
            <a:off x="2414337" y="3905462"/>
            <a:ext cx="4186990" cy="9426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Dra. YULIANI, M.P</a:t>
            </a:r>
            <a:endParaRPr lang="en-ID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354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111F54-5488-42E7-98C6-30352039E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776" y="265196"/>
            <a:ext cx="4483099" cy="55580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FB0E6EA-5C6C-4DB6-B277-932320F29BBE}"/>
              </a:ext>
            </a:extLst>
          </p:cNvPr>
          <p:cNvSpPr/>
          <p:nvPr/>
        </p:nvSpPr>
        <p:spPr>
          <a:xfrm>
            <a:off x="1860884" y="4588042"/>
            <a:ext cx="5229727" cy="850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LABORAN LAB. KIMIA DAN BIOKIMIA 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HASIL PERTANIAN</a:t>
            </a:r>
            <a:endParaRPr lang="en-ID" sz="2000" b="1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47EE390-C981-4F29-9C92-DDD0E1CF00C9}"/>
              </a:ext>
            </a:extLst>
          </p:cNvPr>
          <p:cNvSpPr/>
          <p:nvPr/>
        </p:nvSpPr>
        <p:spPr>
          <a:xfrm>
            <a:off x="7668126" y="6031832"/>
            <a:ext cx="4063749" cy="5609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NOVI CHRISTIANI, S.TP</a:t>
            </a:r>
            <a:endParaRPr lang="en-ID" sz="2400" b="1" dirty="0">
              <a:solidFill>
                <a:schemeClr val="tx1"/>
              </a:solidFill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644E2EE5-BA7E-446E-934A-84627D9606F3}"/>
              </a:ext>
            </a:extLst>
          </p:cNvPr>
          <p:cNvSpPr/>
          <p:nvPr/>
        </p:nvSpPr>
        <p:spPr>
          <a:xfrm>
            <a:off x="1331494" y="866274"/>
            <a:ext cx="3996741" cy="17967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PERSONIL LAB.</a:t>
            </a:r>
            <a:endParaRPr lang="en-ID" sz="3200" b="1" dirty="0"/>
          </a:p>
        </p:txBody>
      </p:sp>
    </p:spTree>
    <p:extLst>
      <p:ext uri="{BB962C8B-B14F-4D97-AF65-F5344CB8AC3E}">
        <p14:creationId xmlns:p14="http://schemas.microsoft.com/office/powerpoint/2010/main" val="2579919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508EA93-DC4E-4DC3-8A5C-7BD11AA64A9F}"/>
              </a:ext>
            </a:extLst>
          </p:cNvPr>
          <p:cNvSpPr txBox="1"/>
          <p:nvPr/>
        </p:nvSpPr>
        <p:spPr>
          <a:xfrm>
            <a:off x="245659" y="2459504"/>
            <a:ext cx="8529849" cy="193899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Berlin Sans FB" panose="020E0602020502020306" pitchFamily="34" charset="0"/>
              </a:rPr>
              <a:t>LAYANAN LABORATORIUM </a:t>
            </a:r>
          </a:p>
          <a:p>
            <a:pPr marL="342900" indent="-342900">
              <a:buAutoNum type="arabicPeriod"/>
            </a:pPr>
            <a:r>
              <a:rPr lang="en-US" sz="2400" dirty="0" err="1">
                <a:latin typeface="Berlin Sans FB" panose="020E0602020502020306" pitchFamily="34" charset="0"/>
              </a:rPr>
              <a:t>Kegiatan</a:t>
            </a:r>
            <a:r>
              <a:rPr lang="en-US" sz="2400" dirty="0">
                <a:latin typeface="Berlin Sans FB" panose="020E0602020502020306" pitchFamily="34" charset="0"/>
              </a:rPr>
              <a:t> Pendidikan dan </a:t>
            </a:r>
            <a:r>
              <a:rPr lang="en-US" sz="2400" dirty="0" err="1">
                <a:latin typeface="Berlin Sans FB" panose="020E0602020502020306" pitchFamily="34" charset="0"/>
              </a:rPr>
              <a:t>pengajaran</a:t>
            </a:r>
            <a:r>
              <a:rPr lang="en-US" sz="2400" dirty="0">
                <a:latin typeface="Berlin Sans FB" panose="020E0602020502020306" pitchFamily="34" charset="0"/>
              </a:rPr>
              <a:t>  (</a:t>
            </a:r>
            <a:r>
              <a:rPr lang="en-US" sz="2400" dirty="0" err="1">
                <a:latin typeface="Berlin Sans FB" panose="020E0602020502020306" pitchFamily="34" charset="0"/>
              </a:rPr>
              <a:t>Praktikum</a:t>
            </a:r>
            <a:r>
              <a:rPr lang="en-US" sz="2400" dirty="0">
                <a:latin typeface="Berlin Sans FB" panose="020E0602020502020306" pitchFamily="34" charset="0"/>
              </a:rPr>
              <a:t> / Tutorial )</a:t>
            </a:r>
          </a:p>
          <a:p>
            <a:pPr marL="342900" indent="-342900">
              <a:buAutoNum type="arabicPeriod"/>
            </a:pPr>
            <a:r>
              <a:rPr lang="en-US" sz="2400" dirty="0" err="1">
                <a:latin typeface="Berlin Sans FB" panose="020E0602020502020306" pitchFamily="34" charset="0"/>
              </a:rPr>
              <a:t>Kegiatan</a:t>
            </a:r>
            <a:r>
              <a:rPr lang="en-US" sz="2400" dirty="0"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latin typeface="Berlin Sans FB" panose="020E0602020502020306" pitchFamily="34" charset="0"/>
              </a:rPr>
              <a:t>Penelitian</a:t>
            </a:r>
            <a:r>
              <a:rPr lang="en-US" sz="2400" dirty="0">
                <a:latin typeface="Berlin Sans FB" panose="020E0602020502020306" pitchFamily="34" charset="0"/>
              </a:rPr>
              <a:t> (</a:t>
            </a:r>
            <a:r>
              <a:rPr lang="en-US" sz="2400" dirty="0" err="1">
                <a:latin typeface="Berlin Sans FB" panose="020E0602020502020306" pitchFamily="34" charset="0"/>
              </a:rPr>
              <a:t>mahasiswa</a:t>
            </a:r>
            <a:r>
              <a:rPr lang="en-US" sz="2400" dirty="0">
                <a:latin typeface="Berlin Sans FB" panose="020E0602020502020306" pitchFamily="34" charset="0"/>
              </a:rPr>
              <a:t> dan </a:t>
            </a:r>
            <a:r>
              <a:rPr lang="en-US" sz="2400" dirty="0" err="1">
                <a:latin typeface="Berlin Sans FB" panose="020E0602020502020306" pitchFamily="34" charset="0"/>
              </a:rPr>
              <a:t>dosen</a:t>
            </a:r>
            <a:r>
              <a:rPr lang="en-US" sz="2400" dirty="0">
                <a:latin typeface="Berlin Sans FB" panose="020E0602020502020306" pitchFamily="34" charset="0"/>
              </a:rPr>
              <a:t>)</a:t>
            </a:r>
          </a:p>
          <a:p>
            <a:pPr marL="342900" indent="-342900">
              <a:buAutoNum type="arabicPeriod"/>
            </a:pPr>
            <a:r>
              <a:rPr lang="en-US" sz="2400" dirty="0" err="1">
                <a:latin typeface="Berlin Sans FB" panose="020E0602020502020306" pitchFamily="34" charset="0"/>
              </a:rPr>
              <a:t>Kegiatan</a:t>
            </a:r>
            <a:r>
              <a:rPr lang="en-US" sz="2400" dirty="0"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latin typeface="Berlin Sans FB" panose="020E0602020502020306" pitchFamily="34" charset="0"/>
              </a:rPr>
              <a:t>Pengabdian</a:t>
            </a:r>
            <a:r>
              <a:rPr lang="en-US" sz="2400" dirty="0">
                <a:latin typeface="Berlin Sans FB" panose="020E0602020502020306" pitchFamily="34" charset="0"/>
              </a:rPr>
              <a:t> pada </a:t>
            </a:r>
            <a:r>
              <a:rPr lang="en-US" sz="2400" dirty="0" err="1">
                <a:latin typeface="Berlin Sans FB" panose="020E0602020502020306" pitchFamily="34" charset="0"/>
              </a:rPr>
              <a:t>masyarakat</a:t>
            </a:r>
            <a:endParaRPr lang="en-US" sz="2400" dirty="0">
              <a:latin typeface="Berlin Sans FB" panose="020E0602020502020306" pitchFamily="34" charset="0"/>
            </a:endParaRPr>
          </a:p>
          <a:p>
            <a:pPr marL="342900" indent="-342900">
              <a:buAutoNum type="arabicPeriod"/>
            </a:pPr>
            <a:r>
              <a:rPr lang="en-US" sz="2400" dirty="0" err="1">
                <a:latin typeface="Berlin Sans FB" panose="020E0602020502020306" pitchFamily="34" charset="0"/>
              </a:rPr>
              <a:t>Jasa</a:t>
            </a:r>
            <a:r>
              <a:rPr lang="en-US" sz="2400" dirty="0"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latin typeface="Berlin Sans FB" panose="020E0602020502020306" pitchFamily="34" charset="0"/>
              </a:rPr>
              <a:t>Analisis</a:t>
            </a:r>
            <a:r>
              <a:rPr lang="en-US" sz="2400" dirty="0">
                <a:latin typeface="Berlin Sans FB" panose="020E0602020502020306" pitchFamily="34" charset="0"/>
              </a:rPr>
              <a:t> Kimia dan </a:t>
            </a:r>
            <a:r>
              <a:rPr lang="en-US" sz="2400" dirty="0" err="1">
                <a:latin typeface="Berlin Sans FB" panose="020E0602020502020306" pitchFamily="34" charset="0"/>
              </a:rPr>
              <a:t>Biokimia</a:t>
            </a:r>
            <a:endParaRPr lang="en-ID" sz="24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19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22FBC9-37D9-4020-B484-BC758610D1EF}"/>
              </a:ext>
            </a:extLst>
          </p:cNvPr>
          <p:cNvSpPr txBox="1"/>
          <p:nvPr/>
        </p:nvSpPr>
        <p:spPr>
          <a:xfrm>
            <a:off x="334145" y="853364"/>
            <a:ext cx="8529849" cy="464742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RUANG LINGKUP ANALISIS :</a:t>
            </a:r>
          </a:p>
          <a:p>
            <a:pPr algn="ctr"/>
            <a:r>
              <a:rPr lang="en-US" sz="2400" dirty="0" err="1">
                <a:solidFill>
                  <a:schemeClr val="bg1"/>
                </a:solidFill>
                <a:latin typeface="Berlin Sans FB" panose="020E0602020502020306" pitchFamily="34" charset="0"/>
              </a:rPr>
              <a:t>Analisis</a:t>
            </a:r>
            <a:r>
              <a:rPr lang="en-US" sz="2400" dirty="0">
                <a:solidFill>
                  <a:schemeClr val="bg1"/>
                </a:solidFill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erlin Sans FB" panose="020E0602020502020306" pitchFamily="34" charset="0"/>
              </a:rPr>
              <a:t>kimia</a:t>
            </a:r>
            <a:r>
              <a:rPr lang="en-US" sz="2400" dirty="0">
                <a:solidFill>
                  <a:schemeClr val="bg1"/>
                </a:solidFill>
                <a:latin typeface="Berlin Sans FB" panose="020E0602020502020306" pitchFamily="34" charset="0"/>
              </a:rPr>
              <a:t> dan </a:t>
            </a:r>
            <a:r>
              <a:rPr lang="en-US" sz="2400" dirty="0" err="1">
                <a:solidFill>
                  <a:schemeClr val="bg1"/>
                </a:solidFill>
                <a:latin typeface="Berlin Sans FB" panose="020E0602020502020306" pitchFamily="34" charset="0"/>
              </a:rPr>
              <a:t>biokimia</a:t>
            </a:r>
            <a:r>
              <a:rPr lang="en-US" sz="2400" dirty="0">
                <a:solidFill>
                  <a:schemeClr val="bg1"/>
                </a:solidFill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erlin Sans FB" panose="020E0602020502020306" pitchFamily="34" charset="0"/>
              </a:rPr>
              <a:t>pangan</a:t>
            </a:r>
            <a:r>
              <a:rPr lang="en-US" sz="2400" dirty="0">
                <a:solidFill>
                  <a:schemeClr val="bg1"/>
                </a:solidFill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erlin Sans FB" panose="020E0602020502020306" pitchFamily="34" charset="0"/>
              </a:rPr>
              <a:t>segar</a:t>
            </a:r>
            <a:r>
              <a:rPr lang="en-US" sz="2400" dirty="0">
                <a:solidFill>
                  <a:schemeClr val="bg1"/>
                </a:solidFill>
                <a:latin typeface="Berlin Sans FB" panose="020E0602020502020306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Berlin Sans FB" panose="020E0602020502020306" pitchFamily="34" charset="0"/>
              </a:rPr>
              <a:t>pangan</a:t>
            </a:r>
            <a:r>
              <a:rPr lang="en-US" sz="2400" dirty="0">
                <a:solidFill>
                  <a:schemeClr val="bg1"/>
                </a:solidFill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erlin Sans FB" panose="020E0602020502020306" pitchFamily="34" charset="0"/>
              </a:rPr>
              <a:t>olahan</a:t>
            </a:r>
            <a:r>
              <a:rPr lang="en-US" sz="2400" dirty="0">
                <a:solidFill>
                  <a:schemeClr val="bg1"/>
                </a:solidFill>
                <a:latin typeface="Berlin Sans FB" panose="020E0602020502020306" pitchFamily="34" charset="0"/>
              </a:rPr>
              <a:t>, dan </a:t>
            </a:r>
            <a:r>
              <a:rPr lang="en-US" sz="2400" dirty="0" err="1">
                <a:solidFill>
                  <a:schemeClr val="bg1"/>
                </a:solidFill>
                <a:latin typeface="Berlin Sans FB" panose="020E0602020502020306" pitchFamily="34" charset="0"/>
              </a:rPr>
              <a:t>bahan</a:t>
            </a:r>
            <a:r>
              <a:rPr lang="en-US" sz="2400" dirty="0">
                <a:solidFill>
                  <a:schemeClr val="bg1"/>
                </a:solidFill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erlin Sans FB" panose="020E0602020502020306" pitchFamily="34" charset="0"/>
              </a:rPr>
              <a:t>hasil</a:t>
            </a:r>
            <a:r>
              <a:rPr lang="en-US" sz="2400" dirty="0">
                <a:solidFill>
                  <a:schemeClr val="bg1"/>
                </a:solidFill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erlin Sans FB" panose="020E0602020502020306" pitchFamily="34" charset="0"/>
              </a:rPr>
              <a:t>pertanian</a:t>
            </a:r>
            <a:r>
              <a:rPr lang="en-US" sz="2400" dirty="0">
                <a:solidFill>
                  <a:schemeClr val="bg1"/>
                </a:solidFill>
                <a:latin typeface="Berlin Sans FB" panose="020E0602020502020306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Berlin Sans FB" panose="020E0602020502020306" pitchFamily="34" charset="0"/>
              </a:rPr>
              <a:t>a.l</a:t>
            </a:r>
            <a:r>
              <a:rPr lang="en-US" sz="2400" dirty="0">
                <a:solidFill>
                  <a:schemeClr val="bg1"/>
                </a:solidFill>
                <a:latin typeface="Berlin Sans FB" panose="020E0602020502020306" pitchFamily="34" charset="0"/>
              </a:rPr>
              <a:t> : </a:t>
            </a:r>
          </a:p>
          <a:p>
            <a:pPr marL="342900" indent="-342900">
              <a:buAutoNum type="arabicPeriod"/>
            </a:pPr>
            <a:r>
              <a:rPr lang="en-US" sz="1600" b="1" dirty="0">
                <a:solidFill>
                  <a:schemeClr val="bg1"/>
                </a:solidFill>
              </a:rPr>
              <a:t>Uji </a:t>
            </a:r>
            <a:r>
              <a:rPr lang="en-US" sz="1600" b="1" dirty="0" err="1">
                <a:solidFill>
                  <a:schemeClr val="bg1"/>
                </a:solidFill>
              </a:rPr>
              <a:t>proksimat</a:t>
            </a:r>
            <a:r>
              <a:rPr lang="en-US" sz="1600" b="1" dirty="0">
                <a:solidFill>
                  <a:schemeClr val="bg1"/>
                </a:solidFill>
              </a:rPr>
              <a:t> ( </a:t>
            </a:r>
            <a:r>
              <a:rPr lang="en-US" sz="1600" b="1" dirty="0" err="1">
                <a:solidFill>
                  <a:schemeClr val="bg1"/>
                </a:solidFill>
              </a:rPr>
              <a:t>kadar</a:t>
            </a:r>
            <a:r>
              <a:rPr lang="en-US" sz="1600" b="1" dirty="0">
                <a:solidFill>
                  <a:schemeClr val="bg1"/>
                </a:solidFill>
              </a:rPr>
              <a:t> air, </a:t>
            </a:r>
            <a:r>
              <a:rPr lang="en-US" sz="1600" b="1" dirty="0" err="1">
                <a:solidFill>
                  <a:schemeClr val="bg1"/>
                </a:solidFill>
              </a:rPr>
              <a:t>abu</a:t>
            </a:r>
            <a:r>
              <a:rPr lang="en-US" sz="1600" b="1" dirty="0">
                <a:solidFill>
                  <a:schemeClr val="bg1"/>
                </a:solidFill>
              </a:rPr>
              <a:t>, protein, lemak, </a:t>
            </a:r>
            <a:r>
              <a:rPr lang="en-US" sz="1600" b="1" dirty="0" err="1">
                <a:solidFill>
                  <a:schemeClr val="bg1"/>
                </a:solidFill>
              </a:rPr>
              <a:t>karbohidrat</a:t>
            </a:r>
            <a:r>
              <a:rPr lang="en-US" sz="1600" b="1" dirty="0">
                <a:solidFill>
                  <a:schemeClr val="bg1"/>
                </a:solidFill>
              </a:rPr>
              <a:t>)</a:t>
            </a:r>
          </a:p>
          <a:p>
            <a:pPr marL="342900" indent="-342900">
              <a:buAutoNum type="arabicPeriod"/>
            </a:pPr>
            <a:r>
              <a:rPr lang="en-US" sz="1600" b="1" dirty="0">
                <a:solidFill>
                  <a:schemeClr val="bg1"/>
                </a:solidFill>
              </a:rPr>
              <a:t>Uji </a:t>
            </a:r>
            <a:r>
              <a:rPr lang="en-US" sz="1600" b="1" dirty="0" err="1">
                <a:solidFill>
                  <a:schemeClr val="bg1"/>
                </a:solidFill>
              </a:rPr>
              <a:t>Karbohidrat</a:t>
            </a:r>
            <a:r>
              <a:rPr lang="en-US" sz="1600" b="1" dirty="0">
                <a:solidFill>
                  <a:schemeClr val="bg1"/>
                </a:solidFill>
              </a:rPr>
              <a:t> ( </a:t>
            </a:r>
            <a:r>
              <a:rPr lang="en-US" sz="1600" b="1" dirty="0" err="1">
                <a:solidFill>
                  <a:schemeClr val="bg1"/>
                </a:solidFill>
              </a:rPr>
              <a:t>karbohidrat</a:t>
            </a:r>
            <a:r>
              <a:rPr lang="en-US" sz="1600" b="1" dirty="0">
                <a:solidFill>
                  <a:schemeClr val="bg1"/>
                </a:solidFill>
              </a:rPr>
              <a:t> total, </a:t>
            </a:r>
            <a:r>
              <a:rPr lang="en-US" sz="1600" b="1" dirty="0" err="1">
                <a:solidFill>
                  <a:schemeClr val="bg1"/>
                </a:solidFill>
              </a:rPr>
              <a:t>gula</a:t>
            </a:r>
            <a:r>
              <a:rPr lang="en-US" sz="1600" b="1" dirty="0">
                <a:solidFill>
                  <a:schemeClr val="bg1"/>
                </a:solidFill>
              </a:rPr>
              <a:t> total, </a:t>
            </a:r>
            <a:r>
              <a:rPr lang="en-US" sz="1600" b="1" dirty="0" err="1">
                <a:solidFill>
                  <a:schemeClr val="bg1"/>
                </a:solidFill>
              </a:rPr>
              <a:t>gula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pereduksi</a:t>
            </a:r>
            <a:r>
              <a:rPr lang="en-US" sz="1600" b="1" dirty="0">
                <a:solidFill>
                  <a:schemeClr val="bg1"/>
                </a:solidFill>
              </a:rPr>
              <a:t>, </a:t>
            </a:r>
            <a:r>
              <a:rPr lang="en-US" sz="1600" b="1" dirty="0" err="1">
                <a:solidFill>
                  <a:schemeClr val="bg1"/>
                </a:solidFill>
              </a:rPr>
              <a:t>sukrosa</a:t>
            </a:r>
            <a:r>
              <a:rPr lang="en-US" sz="1600" b="1" dirty="0">
                <a:solidFill>
                  <a:schemeClr val="bg1"/>
                </a:solidFill>
              </a:rPr>
              <a:t>, </a:t>
            </a:r>
            <a:r>
              <a:rPr lang="en-US" sz="1600" b="1" dirty="0" err="1">
                <a:solidFill>
                  <a:schemeClr val="bg1"/>
                </a:solidFill>
              </a:rPr>
              <a:t>serat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kasar</a:t>
            </a:r>
            <a:r>
              <a:rPr lang="en-US" sz="1600" b="1" dirty="0">
                <a:solidFill>
                  <a:schemeClr val="bg1"/>
                </a:solidFill>
              </a:rPr>
              <a:t>, </a:t>
            </a:r>
            <a:r>
              <a:rPr lang="en-US" sz="1600" b="1" dirty="0" err="1">
                <a:solidFill>
                  <a:schemeClr val="bg1"/>
                </a:solidFill>
              </a:rPr>
              <a:t>pati</a:t>
            </a:r>
            <a:r>
              <a:rPr lang="en-US" sz="1600" b="1" dirty="0">
                <a:solidFill>
                  <a:schemeClr val="bg1"/>
                </a:solidFill>
              </a:rPr>
              <a:t>)</a:t>
            </a:r>
          </a:p>
          <a:p>
            <a:pPr marL="342900" indent="-342900">
              <a:buAutoNum type="arabicPeriod"/>
            </a:pPr>
            <a:r>
              <a:rPr lang="en-US" sz="1600" b="1" dirty="0">
                <a:solidFill>
                  <a:schemeClr val="bg1"/>
                </a:solidFill>
              </a:rPr>
              <a:t>Uji </a:t>
            </a:r>
            <a:r>
              <a:rPr lang="en-US" sz="1600" b="1" dirty="0" err="1">
                <a:solidFill>
                  <a:schemeClr val="bg1"/>
                </a:solidFill>
              </a:rPr>
              <a:t>kualitas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minyak</a:t>
            </a:r>
            <a:r>
              <a:rPr lang="en-US" sz="1600" b="1" dirty="0">
                <a:solidFill>
                  <a:schemeClr val="bg1"/>
                </a:solidFill>
              </a:rPr>
              <a:t> ( </a:t>
            </a:r>
            <a:r>
              <a:rPr lang="en-US" sz="1600" b="1" dirty="0" err="1">
                <a:solidFill>
                  <a:schemeClr val="bg1"/>
                </a:solidFill>
              </a:rPr>
              <a:t>asam</a:t>
            </a:r>
            <a:r>
              <a:rPr lang="en-US" sz="1600" b="1" dirty="0">
                <a:solidFill>
                  <a:schemeClr val="bg1"/>
                </a:solidFill>
              </a:rPr>
              <a:t> lemak </a:t>
            </a:r>
            <a:r>
              <a:rPr lang="en-US" sz="1600" b="1" dirty="0" err="1">
                <a:solidFill>
                  <a:schemeClr val="bg1"/>
                </a:solidFill>
              </a:rPr>
              <a:t>bebas</a:t>
            </a:r>
            <a:r>
              <a:rPr lang="en-US" sz="1600" b="1" dirty="0">
                <a:solidFill>
                  <a:schemeClr val="bg1"/>
                </a:solidFill>
              </a:rPr>
              <a:t>, </a:t>
            </a:r>
            <a:r>
              <a:rPr lang="en-US" sz="1600" b="1" dirty="0" err="1">
                <a:solidFill>
                  <a:schemeClr val="bg1"/>
                </a:solidFill>
              </a:rPr>
              <a:t>angka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asam</a:t>
            </a:r>
            <a:r>
              <a:rPr lang="en-US" sz="1600" b="1" dirty="0">
                <a:solidFill>
                  <a:schemeClr val="bg1"/>
                </a:solidFill>
              </a:rPr>
              <a:t>, </a:t>
            </a:r>
            <a:r>
              <a:rPr lang="en-US" sz="1600" b="1" dirty="0" err="1">
                <a:solidFill>
                  <a:schemeClr val="bg1"/>
                </a:solidFill>
              </a:rPr>
              <a:t>bilangan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peroksida</a:t>
            </a:r>
            <a:r>
              <a:rPr lang="en-US" sz="1600" b="1" dirty="0">
                <a:solidFill>
                  <a:schemeClr val="bg1"/>
                </a:solidFill>
              </a:rPr>
              <a:t>, </a:t>
            </a:r>
            <a:r>
              <a:rPr lang="en-US" sz="1600" b="1" dirty="0" err="1">
                <a:solidFill>
                  <a:schemeClr val="bg1"/>
                </a:solidFill>
              </a:rPr>
              <a:t>angka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penyabunan</a:t>
            </a:r>
            <a:r>
              <a:rPr lang="en-US" sz="1600" b="1" dirty="0">
                <a:solidFill>
                  <a:schemeClr val="bg1"/>
                </a:solidFill>
              </a:rPr>
              <a:t>)</a:t>
            </a:r>
          </a:p>
          <a:p>
            <a:pPr marL="342900" indent="-342900">
              <a:buAutoNum type="arabicPeriod"/>
            </a:pPr>
            <a:r>
              <a:rPr lang="en-US" sz="1600" b="1" dirty="0">
                <a:solidFill>
                  <a:schemeClr val="bg1"/>
                </a:solidFill>
              </a:rPr>
              <a:t>Uji mineral ( Ca, Fe, P )</a:t>
            </a:r>
          </a:p>
          <a:p>
            <a:pPr marL="342900" indent="-342900">
              <a:buAutoNum type="arabicPeriod"/>
            </a:pPr>
            <a:r>
              <a:rPr lang="en-US" sz="1600" b="1" dirty="0">
                <a:solidFill>
                  <a:schemeClr val="bg1"/>
                </a:solidFill>
              </a:rPr>
              <a:t>Uji vitamin C</a:t>
            </a:r>
          </a:p>
          <a:p>
            <a:pPr marL="342900" indent="-342900">
              <a:buAutoNum type="arabicPeriod"/>
            </a:pPr>
            <a:r>
              <a:rPr lang="en-US" sz="1600" b="1" dirty="0">
                <a:solidFill>
                  <a:schemeClr val="bg1"/>
                </a:solidFill>
              </a:rPr>
              <a:t>Uji </a:t>
            </a:r>
            <a:r>
              <a:rPr lang="en-US" sz="1600" b="1" dirty="0" err="1">
                <a:solidFill>
                  <a:schemeClr val="bg1"/>
                </a:solidFill>
              </a:rPr>
              <a:t>antioksidan</a:t>
            </a:r>
            <a:endParaRPr lang="en-US" sz="1600" b="1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sz="1600" b="1" dirty="0">
                <a:solidFill>
                  <a:schemeClr val="bg1"/>
                </a:solidFill>
              </a:rPr>
              <a:t>Uji </a:t>
            </a:r>
            <a:r>
              <a:rPr lang="en-US" sz="1600" b="1" dirty="0" err="1">
                <a:solidFill>
                  <a:schemeClr val="bg1"/>
                </a:solidFill>
              </a:rPr>
              <a:t>keasaman</a:t>
            </a:r>
            <a:r>
              <a:rPr lang="en-US" sz="1600" b="1" dirty="0">
                <a:solidFill>
                  <a:schemeClr val="bg1"/>
                </a:solidFill>
              </a:rPr>
              <a:t> (pH, total </a:t>
            </a:r>
            <a:r>
              <a:rPr lang="en-US" sz="1600" b="1" dirty="0" err="1">
                <a:solidFill>
                  <a:schemeClr val="bg1"/>
                </a:solidFill>
              </a:rPr>
              <a:t>asam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tertitrasi</a:t>
            </a:r>
            <a:r>
              <a:rPr lang="en-US" sz="1600" b="1" dirty="0">
                <a:solidFill>
                  <a:schemeClr val="bg1"/>
                </a:solidFill>
              </a:rPr>
              <a:t> )</a:t>
            </a:r>
          </a:p>
          <a:p>
            <a:pPr marL="342900" indent="-342900">
              <a:buAutoNum type="arabicPeriod"/>
            </a:pPr>
            <a:r>
              <a:rPr lang="en-US" sz="1600" b="1" dirty="0">
                <a:solidFill>
                  <a:schemeClr val="bg1"/>
                </a:solidFill>
              </a:rPr>
              <a:t>Uji total </a:t>
            </a:r>
            <a:r>
              <a:rPr lang="en-US" sz="1600" b="1" dirty="0" err="1">
                <a:solidFill>
                  <a:schemeClr val="bg1"/>
                </a:solidFill>
              </a:rPr>
              <a:t>padatan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terlarut</a:t>
            </a:r>
            <a:endParaRPr lang="en-US" sz="1600" b="1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sz="1600" b="1" dirty="0">
                <a:solidFill>
                  <a:schemeClr val="bg1"/>
                </a:solidFill>
              </a:rPr>
              <a:t>Uji </a:t>
            </a:r>
            <a:r>
              <a:rPr lang="en-US" sz="1600" b="1" dirty="0" err="1">
                <a:solidFill>
                  <a:schemeClr val="bg1"/>
                </a:solidFill>
              </a:rPr>
              <a:t>fisik</a:t>
            </a:r>
            <a:r>
              <a:rPr lang="en-US" sz="1600" b="1" dirty="0">
                <a:solidFill>
                  <a:schemeClr val="bg1"/>
                </a:solidFill>
              </a:rPr>
              <a:t> ( </a:t>
            </a:r>
            <a:r>
              <a:rPr lang="en-US" sz="1600" b="1" dirty="0" err="1">
                <a:solidFill>
                  <a:schemeClr val="bg1"/>
                </a:solidFill>
              </a:rPr>
              <a:t>bj</a:t>
            </a:r>
            <a:r>
              <a:rPr lang="en-US" sz="1600" b="1" dirty="0">
                <a:solidFill>
                  <a:schemeClr val="bg1"/>
                </a:solidFill>
              </a:rPr>
              <a:t>, </a:t>
            </a:r>
            <a:r>
              <a:rPr lang="en-US" sz="1600" b="1" dirty="0" err="1">
                <a:solidFill>
                  <a:schemeClr val="bg1"/>
                </a:solidFill>
              </a:rPr>
              <a:t>viskositas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larutan</a:t>
            </a:r>
            <a:r>
              <a:rPr lang="en-US" sz="1600" b="1" dirty="0">
                <a:solidFill>
                  <a:schemeClr val="bg1"/>
                </a:solidFill>
              </a:rPr>
              <a:t>, </a:t>
            </a:r>
            <a:r>
              <a:rPr lang="en-US" sz="1600" b="1" dirty="0" err="1">
                <a:solidFill>
                  <a:schemeClr val="bg1"/>
                </a:solidFill>
              </a:rPr>
              <a:t>intensitas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warna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larutan</a:t>
            </a:r>
            <a:r>
              <a:rPr lang="en-US" sz="1600" b="1" dirty="0">
                <a:solidFill>
                  <a:schemeClr val="bg1"/>
                </a:solidFill>
              </a:rPr>
              <a:t> )</a:t>
            </a:r>
          </a:p>
          <a:p>
            <a:pPr marL="342900" indent="-342900">
              <a:buAutoNum type="arabicPeriod"/>
            </a:pPr>
            <a:r>
              <a:rPr lang="en-US" sz="1600" b="1" dirty="0" err="1">
                <a:solidFill>
                  <a:schemeClr val="bg1"/>
                </a:solidFill>
              </a:rPr>
              <a:t>Bahan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pengawet</a:t>
            </a:r>
            <a:r>
              <a:rPr lang="en-US" sz="1600" b="1" dirty="0">
                <a:solidFill>
                  <a:schemeClr val="bg1"/>
                </a:solidFill>
              </a:rPr>
              <a:t> Natrium benzoate</a:t>
            </a:r>
          </a:p>
          <a:p>
            <a:pPr marL="342900" indent="-342900">
              <a:buAutoNum type="arabicPeriod"/>
            </a:pPr>
            <a:r>
              <a:rPr lang="en-US" sz="1600" b="1" dirty="0" err="1">
                <a:solidFill>
                  <a:schemeClr val="bg1"/>
                </a:solidFill>
              </a:rPr>
              <a:t>Ekstraksi</a:t>
            </a:r>
            <a:r>
              <a:rPr lang="en-US" sz="1600" b="1" dirty="0">
                <a:solidFill>
                  <a:schemeClr val="bg1"/>
                </a:solidFill>
              </a:rPr>
              <a:t> (gelatin, </a:t>
            </a:r>
            <a:r>
              <a:rPr lang="en-US" sz="1600" b="1" dirty="0" err="1">
                <a:solidFill>
                  <a:schemeClr val="bg1"/>
                </a:solidFill>
              </a:rPr>
              <a:t>pektin</a:t>
            </a:r>
            <a:r>
              <a:rPr lang="en-US" sz="1600" b="1" dirty="0">
                <a:solidFill>
                  <a:schemeClr val="bg1"/>
                </a:solidFill>
              </a:rPr>
              <a:t>) </a:t>
            </a:r>
          </a:p>
          <a:p>
            <a:pPr marL="342900" indent="-342900">
              <a:buAutoNum type="arabicPeriod"/>
            </a:pPr>
            <a:endParaRPr lang="en-ID" sz="1600" b="1" dirty="0"/>
          </a:p>
        </p:txBody>
      </p:sp>
    </p:spTree>
    <p:extLst>
      <p:ext uri="{BB962C8B-B14F-4D97-AF65-F5344CB8AC3E}">
        <p14:creationId xmlns:p14="http://schemas.microsoft.com/office/powerpoint/2010/main" val="724787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D86AD4-27E0-489E-BDF5-2E72B13CD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7" y="1828800"/>
            <a:ext cx="6387675" cy="46842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FE78D5-5259-4878-8CE5-519120F39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820" y="1828801"/>
            <a:ext cx="5719203" cy="468429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60E89C6-FCC7-46A2-82E4-74DDF049DA2C}"/>
              </a:ext>
            </a:extLst>
          </p:cNvPr>
          <p:cNvSpPr/>
          <p:nvPr/>
        </p:nvSpPr>
        <p:spPr>
          <a:xfrm>
            <a:off x="2598821" y="433137"/>
            <a:ext cx="6833937" cy="10748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KEGIATAN PRAKTIKUM</a:t>
            </a:r>
            <a:endParaRPr lang="en-ID" sz="4000" dirty="0"/>
          </a:p>
        </p:txBody>
      </p:sp>
    </p:spTree>
    <p:extLst>
      <p:ext uri="{BB962C8B-B14F-4D97-AF65-F5344CB8AC3E}">
        <p14:creationId xmlns:p14="http://schemas.microsoft.com/office/powerpoint/2010/main" val="3999548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8C548D1-2EC8-46F1-BB6B-F56D8CAEDD15}"/>
              </a:ext>
            </a:extLst>
          </p:cNvPr>
          <p:cNvSpPr/>
          <p:nvPr/>
        </p:nvSpPr>
        <p:spPr>
          <a:xfrm>
            <a:off x="220578" y="575509"/>
            <a:ext cx="670961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KEGIATAN PENELITIAN</a:t>
            </a:r>
            <a:endParaRPr lang="en-ID" sz="4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441CE9-DBCC-4E46-AB79-628E93131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9152" y="1927779"/>
            <a:ext cx="3698710" cy="45198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D8C289-7CA0-45ED-AB6D-F2C1B2E81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973" y="1947108"/>
            <a:ext cx="3855119" cy="45198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651686-5C2E-4094-ACCC-B45569D1E6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6714" y="1927778"/>
            <a:ext cx="4120313" cy="45198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E3F122-6466-41E2-9933-3FF38F8860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2493" y="27352"/>
            <a:ext cx="2774283" cy="19197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DFC8F1-CD53-4458-901B-32EB9F0C1F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0190" y="27352"/>
            <a:ext cx="2212304" cy="191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997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68F6E9-B558-4915-9C01-476CB4DE7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656" y="275975"/>
            <a:ext cx="4392155" cy="33440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8AF767-8CEA-4C77-893A-D8932D8F6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1811" y="3513973"/>
            <a:ext cx="5429895" cy="33440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D99A68-01D3-43B8-98E3-AA6409249D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2275" y="221120"/>
            <a:ext cx="4820322" cy="309558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FB6F34A-E032-4C9D-B362-622C4EF905B3}"/>
              </a:ext>
            </a:extLst>
          </p:cNvPr>
          <p:cNvSpPr/>
          <p:nvPr/>
        </p:nvSpPr>
        <p:spPr>
          <a:xfrm>
            <a:off x="545432" y="4251158"/>
            <a:ext cx="3818021" cy="1588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RUANGAN LABORATORIUM</a:t>
            </a:r>
            <a:endParaRPr lang="en-ID" sz="3200" dirty="0"/>
          </a:p>
        </p:txBody>
      </p:sp>
    </p:spTree>
    <p:extLst>
      <p:ext uri="{BB962C8B-B14F-4D97-AF65-F5344CB8AC3E}">
        <p14:creationId xmlns:p14="http://schemas.microsoft.com/office/powerpoint/2010/main" val="27928459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449</TotalTime>
  <Words>210</Words>
  <Application>Microsoft Office PowerPoint</Application>
  <PresentationFormat>Widescreen</PresentationFormat>
  <Paragraphs>32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Berlin Sans FB</vt:lpstr>
      <vt:lpstr>Century Gothic</vt:lpstr>
      <vt:lpstr>Garamond</vt:lpstr>
      <vt:lpstr>Savon</vt:lpstr>
      <vt:lpstr>PowerPoint Presentation</vt:lpstr>
      <vt:lpstr>LOKASI / ALAMAT :  Gedung Lab. Terpadu - Faperta Jl. Tanah Grogot, Kampus Gunung Kelua Unmul samarinda 75119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LABORATORIUM KIMIA DAN BIOKIMIA HASIL PERTANIAN</dc:title>
  <dc:creator>yuliani yuliani</dc:creator>
  <cp:lastModifiedBy>yuliani yuliani</cp:lastModifiedBy>
  <cp:revision>36</cp:revision>
  <dcterms:created xsi:type="dcterms:W3CDTF">2020-08-27T01:42:25Z</dcterms:created>
  <dcterms:modified xsi:type="dcterms:W3CDTF">2020-10-07T05:29:24Z</dcterms:modified>
</cp:coreProperties>
</file>